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p:restoredTop sz="64957"/>
  </p:normalViewPr>
  <p:slideViewPr>
    <p:cSldViewPr snapToGrid="0" snapToObjects="1">
      <p:cViewPr varScale="1">
        <p:scale>
          <a:sx n="75" d="100"/>
          <a:sy n="75" d="100"/>
        </p:scale>
        <p:origin x="19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7308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1 minute. The staircase on the right is a first taste: this is what a merit order looks like, the curve that determines the electricity price. The students already know the energy sources; today is about how they interact in the market and why a common European market helps renewable energy.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short, about 1 minute. Form the groups now: 4 to 5 groups of 3 to 5 people. The same groups work together in both tasks, which saves time later. Materials: paper and a pen per group are enough; no calculator is needed. On timing: the table covers all slides. Input 2 now also contains the outlook slide on a fully renewable system, so keep the other four slides of that block brisk.</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about 3 minutes. Have the class vote by show of hands and collect two or three reasons. Do NOT reveal the answer; it comes on the slide “Electricity for less than zero euros”. C is correct: in 2025 Germany had 573 hours with a negative day-ahead price, a record (2024: 457 hours). Because Germany and Luxembourg form one bidding zone, these prices also applied in Luxembourg. Transition: how can a price become negative? To answer that, we need to understand how the market works.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minutes. Three features that set electricity apart from almost any other good. First: balance in every second, otherwise the grid frequency drifts away from 50 hertz. Second: bidding zones. Most countries are one zone; Italy, Sweden, Norway and Denmark are split into several zones. Germany and Luxembourg form one zone together (until October 2018 Austria was part of it too), so the wholesale price in Luxembourg is the same as in Germany. Within a zone the market acts as if there were no grid bottlenecks; whether Germany should be split into several zones has been debated for years, and the German government has so far stuck to the single zone. Third: market coupling. One algorithm calculates prices and power flows for all coupled zones at the same time. As long as line capacity is free, prices converge. Question for the class: what happens when the line is full? Answer: the prices of the zones drift apart.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minutes. Tell the four markets from left to right as a timeline. Forward market: anyone building a wind or solar farm needs predictable income; long-term supply contracts are called PPAs (power purchase agreements). Day-ahead: the most important market, and the price that is reported in the news. Bids close at 12 noon on the day before, and the results arrive shortly before 1 pm. Since delivery day 1 October 2025, trading has been in quarter-hours instead of hours, so there are 96 prices per day. Prices may lie between −€500 and +€4,000/MWh. Intraday: this is where traders correct their positions when the clouds move differently than forecast. Shorter trading intervals and trading until shortly before delivery matter especially for weather-dependent generation. Balancing energy: the reserve of the grid operators for the last seconds and minutes. In this workshop we concentrate on the day-ahead market.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the first of three slides on the merit order. Go through the table row by row together, ideally counting out loud with the class. Open with an everyday picture: imagine a weekly market. 32 crates of apples are needed. Each seller names the price below which they will not sell. The buyer takes the cheapest crates first and stops as soon as there are 32. Step 1: every power plant tells the exchange how much it can deliver (column “offers”) and the minimum it asks for it (column “at a price of”). That is its marginal cost. Step 2: the exchange sorts the bids from cheap to expensive. This ranking is called the merit order. Step 3: it adds them up until the demand of 32 GW is covered (column “in total”). Wind 6, with solar 10, with nuclear 18, with coal 28. That is not enough yet. With gas it would be 38, so only 4 of the 10 GW of gas are needed. Gas is the last plant that is needed, and its bid of €110/MWh becomes the market price. The oil plant is too expensive and stays off. Important: all plants that run receive the price of €110, not just the gas plant. The next slide shows why.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The same numbers as in the table, now as a staircase. First let the class read the picture: each step is a power plant from the table. The width shows how much it can deliver, the height the minimum it asks for. Wind and solar are flat steps on the far left because they pay nothing for fuel. The vertical line is demand: 32 GW. Everything to the left of it is needed, everything to the right is not (faded in the picture). The line cuts through the gas step: gas runs with 4 of its 10 GW and sets the price. The horizontal line shows this price: €110/MWh. Why does everyone get the same price? Because on the exchange there is only one price for a given quarter-hour, just as everyone pays the same price per litre at the petrol station, no matter how cheaply the oil was produced. Who earns what per MWh? Wind farm: €110 of revenue with €0 of running cost. Nuclear: 110 minus 10 = €100. Coal: 110 minus 60 = €50. Gas: 110 minus 110 = €0, it just covers its cost. Operators use this surplus to pay for building their plants. Check question as a transition: what happens to the staircase when more wind blows?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The most important slide for the topic of renewable energy: the merit-order effect. Both pictures show the same power plants and the same demand of 32 GW. The only difference: in the lower picture more wind is blowing, 16 instead of 6 GW. Top, little wind: wind 6, solar 4, nuclear 8 and coal 10 add up to 28 GW. 4 GW are missing, which gas supplies. Price €110/MWh. Bottom, lots of wind: the wind step is wider and pushes all the other steps to the right. Wind 16, solar 4 and nuclear 8 already add up to 28 GW. The missing 4 GW now come from coal. Gas is no longer needed at all. Price €60/MWh. The demand line is in the same place in both pictures; what moved is the staircase beneath it. That is the merit-order effect: every additional kilowatt-hour from wind and solar displaces the most expensive plant and so lowers the price of all electricity. Question for the class before the group task: what happens when wind and solar together deliver more than is needed at all? That is exactly what the groups work out in scenario C.</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of group work, then 4 minutes for the solution on the next slide. Instructions: exactly as in the table from before. For each scenario, every group writes down the “in total” column and adds up the capacities in order until demand is covered. Note: wind and solar deliver different amounts depending on the scenario; the values are on the right. Hint if a group is stuck: “Add from top to bottom in the table. At which power plant is demand reached?” Solutions: A: 2 + 8 + 10 = 20 GW, 6 GW are missing and gas supplies them. Price €110/MWh. B: 12 + 8 = 20 GW, 6 GW are missing and nuclear supplies them. Price €10/MWh. C: wind and solar deliver 20 GW, only 18 GW are needed. Price €0 or negative; 2 GW have to be exported, stored or curtailed. Extra question for fast groups: in A the wind farm receives €110/MWh although its costs are close to zero. Is that fair? What would the alternative be?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Have one group name its result per scenario, then confirm the row. A: wind 2, nuclear 8 and coal 10 add up to 20 GW; the missing 6 GW come from gas, price €110/MWh. B: wind 12 and solar 8 add up to 20 GW; nuclear supplies the missing 6 GW, price €10/MWh. C: 20 GW of supply from wind and solar against only 18 GW of demand; the price falls to zero or below. Capture two insights. First, the merit-order effect: with the same demand, the price in B is €100 below A, simply because more wind is blowing and the sun is shining. Second, the uniform price: cheap plants earn well in expensive hours and that is how they finance their construction costs. Take up critical voices from the class: the uniform price also means that expensive gas pulls up the price of all electricity. That comes up again under the limits of the market.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The class knows the technologies; this is about the scale in the market. In 2025 wind and solar in the EU generated more electricity than coal, gas and oil together for the first time: 841 TWh against 809 TWh. Five years ago the share of wind and solar was still around 20%. Solar has grown by more than 20% a year for four years running and in June 2025 was the largest power source in the EU for a whole month for the first time. The weather plays a part: 2025 was sunny but low on wind and rain, so wind (minus 2%) and hydro (minus 12%) fell slightly. Eurostat arrives at a similar value of around 47% renewables with preliminary data. More context: coal fell to a historic low of 9.2% of EU electricity in 2025. Gas-fired generation, by contrast, rose by 8% because hydro and wind were weaker; the gas import bill of the power sector rose to €32 billion. Transition: the more plants with marginal costs close to zero there are in the market, the more often what you saw in scenario C happens.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Answer to the guessing question: C. In 2025 Germany had 573 hours with a negative day-ahead price, 116 more than in 2024. For comparison: in 2016 it was 97 hours, in the crisis year 2022 only 69. A year has 8,760 hours, so 573 hours are a good 6% of the year. Most of these hours fall in summer around midday. Why would anyone pay to get rid of electricity? Because shutting down and restarting is sometimes more expensive, and because some plants feed in regardless of the price. Across Europe: according to Montel, six countries had more than 500 negative hours, led by the Swedish zone SE2 with 679, followed by the Netherlands (584), Germany (573), Spain (556), France (519) and Belgium (509). Important: negative prices are not a fault but a signal. The market is saying: now it pays to store or use electricity. At the same time the very expensive hours also increased in 2025: 162 hours above €200/MWh.</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The core of the workshop: why does a large market help renewables in particular? Weather: it is almost never calm and cloudy across all of Europe at the same time. The larger the area, the smoother the sum of wind and solar. Less curtailment: link back to scenario C. The 2 GW of surplus do not have to be switched off if a neighbour can use them; there they displace a more expensive plant. Cheapest first: market coupling makes sure that the cheapest plants across Europe run first, as far as the lines allow. Security: reserves are shared, so each country needs to keep fewer reserve plants of its own. The European Commission calls an integrated market the most cost-effective way to secure, sustainable and affordable energy. It puts the benefit to consumers at €34 billion a year. Current: on 2 March 2026 the EU and Switzerland signed a package of agreements including an electricity agreement that is meant to let Switzerland take part in the internal electricity market. It is not in force yet: in Switzerland parliament and the people have to approve it, and a vote is expected in 2027 at the earliest.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Stay honest: the market has weaknesses too. Gas: as long as a gas plant is the last one needed in many hours, the gas price determines the electricity price for everyone, as in scenario A. In the second quarter of 2026 the German day-ahead price averaged €95.21/MWh, after €69.73/MWh in the same quarter of the previous year; wholesale gas prices were around 25% higher. Lines: market coupling only works as far as lines are free. In the second quarter of 2026 electricity cost an average of €52.69/MWh in France, €95.21/MWh in the Germany/Luxembourg zone and €99.80/MWh in Poland. France has a lot of nuclear power with low marginal costs; if the lines were unlimited, the prices would converge. Only three of the neighbouring zones were cheaper than Germany. Flexibility: negative prices and price spikes show that consumption and generation still fit together poorly in time. The next slide looks ahead to a fully renewable system, and the second group task then lets the class try flexibility out. If someone asks: the EU electricity market reform of 2024 keeps the uniform price and additionally relies on long-term contracts and more flexibility.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The question the class will ask after the merit order: if wind and sun bid at zero, is electricity free once everything is renewable? And who pays for the plants then? The price: no, it is not always zero. In hours when wind and sun cover the whole demand, the price is close to zero or negative. In all other hours something else has to fill the gap, and that sets the price. A battery or a pumped-storage plant only sells if it gets more than it paid to charge, plus its losses, so it bids what the stored energy is worth. A hydro reservoir bids the value of its water, which is what that water could earn later. Biomass and hydrogen plants have fuel costs. And consumers set the price too: a factory that would rather pause than pay more than a certain price. In rare scarce hours the price can rise very high; the limit of the auction is €4,000/MWh. Norway, whose electricity comes almost entirely from hydropower, shows that a renewable system does not have a zero price. A model study of a system with only wind, solar, storage and hydrogen backup finds: if consumers do not react to prices, the price is zero in about 90% of hours and extremely high in the rest. If consumers react even a little, zero-price hours fall to about 30% and the extreme peaks disappear. The pay: wind and solar farms have almost only construction costs. They earn them back in three ways. First on the market, in all hours with a price above zero. That alone is risky: in Germany in 2025 solar power earned 4.5 ct/kWh on average while the average exchange price was 8.9 ct/kWh, because all solar plants deliver at the same time. Second through long-term contracts: a power purchase agreement (PPA) with a company at a fixed price, or a contract for difference (CfD) with the state, which guarantees a price and takes back the excess when the market is higher. From July 2027, EU rules require state price support for new wind and solar plants to take this form. Third, storage and backup plants can be paid for being available. Key point: over the year, average revenues must cover the full cost of building the plants, otherwise nobody builds. And the household bill does not fall to zero either, because grids and taxes still have to be paid. The next task lets you try out exactly this: reacting to prices.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Explanation slide for the task, about 2 minutes. First clarify the situation, then the job. The situation: it is a sunny, windy Sunday. At 1 pm factories and offices are not running, while wind and sun deliver a great deal of electricity. There is more power than is needed, and the exchange price turns negative: −€50/MWh, which is −5 cents per kWh. Whoever takes electricity in this hour gets money on top; whoever feeds electricity into the grid has to pay for it. In the evening at 7 pm it is the other way round: the sun has set, everyone is cooking, heating and charging. Electricity is scarce and costs €180/MWh, that is 18 cents per kWh. The job: each group plays a participant in the electricity market and decides how it reacts to these two prices. To be safe, demonstrate with an example that is none of the roles: “We are a swimming pool. At 1 pm we heat the pool because we even get paid for the electricity. At 7 pm we leave the heating off because electricity is expensive then.” Explain the tip: quantity in MWh times price. 10 MWh times €50 gives €500. Then move to the next slide and hand out the roles.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stays up during the group work. Hand out the roles: one row per group; with four groups leave out the grid operator, with six groups assign one role twice. 5 minutes of discussion, then just under 1 minute of presentation each and 3 minutes for the solution; together with explaining the situation about 14 minutes. Help if a group is stuck. Solar farm: what does it cost you to feed in 100 MWh for one hour at −€50? (€5,000.) What would the alternative be? Battery storage: you can charge once and discharge once. When does which pay off? Steelworks: you can move the shift. What does one hour of operation cost at 1 pm, and what at 7 pm? Household: 40 kWh are 0.04 MWh. Your tariff passes on the exchange price. Grid operator: you earn nothing from the price; you have to make sure that generation and consumption are equal. Where can 2 GW go? The options are export abroad, storage, additional consumers or curtailing plants. The numbers are example values; the calculation uses only the exchange price, without grid fees and taxes.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Solution, about 3 minutes after the presentations. The table shows one sensible answer per role; accept other well-reasoned answers. Calculations: Solar farm: 100 MWh times €50 gives €5,000 that it would have to pay per hour if it fed in. So switch off, or better, charge its own storage. At 7 pm the sun is no longer shining; with storage it could sell at a high price now. Battery storage: charging 10 MWh at −€50 brings in €500. Discharging at €180 brings in 10 times 180 = €1,800. Together €2,300 in one day. Steelworks: 50 MWh times €50 gives €2,500 that it receives per hour at 1 pm. At 7 pm the same hour would cost 50 times 180 = €9,000. Household: 40 kWh are 0.04 MWh. At 1 pm it receives 0.04 times 50 = €2; at 7 pm charging would cost 0.04 times 180 = €7.20. In reality grid fees and taxes come on top, so the household pays little at midday rather than getting money. Grid operator: it does not earn from the price. It benefits from the others reacting, because then it has to curtail less. The shared insight: nobody told the groups what to do. The price alone made sure that more is consumed and stored at midday and less is consumed in the evening. This is exactly how the market is meant to make the surplus from wind and solar usable. The more participants react this way, the rarer negative prices and price spikes become.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Have the class repeat the three sentences in their own words: who can explain sentence 1 with the example from task 1? Closing round if time allows: each person names one word they learned today (merit order, bidding zone, market coupling, marginal cost, balancing energy). The question at the bottom works as homework or for a follow-up lesson.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reference, and suitable as a handout. Jump here if questions come up during the workshop. Additions: redispatch is the intervention by grid operators when lines inside a bidding zone would be overloaded: plants in front of the bottleneck are ramped down, plants behind it ramped up. Prosumers are consumers who generate electricity themselves. “Dunkelflaute” is the German term for several days with little wind and hardly any sun.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show; for reference only. The figures on the slides were checked against these sources on 3 October 2026; the outlook slide on a fully renewable system was added on 5 October 2026.</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90"/>
          </a:xfrm>
          <a:prstGeom prst="rect">
            <a:avLst/>
          </a:prstGeom>
          <a:noFill/>
          <a:ln/>
        </p:spPr>
        <p:txBody>
          <a:bodyPr wrap="square" lIns="0" tIns="0" rIns="0" bIns="0" rtlCol="0" anchor="t"/>
          <a:lstStyle>
            <a:lvl1pPr marL="0" indent="0" algn="l">
              <a:lnSpc>
                <a:spcPct val="115000"/>
              </a:lnSpc>
              <a:buNone/>
              <a:defRPr lang="en-US" sz="3600" dirty="0">
                <a:solidFill>
                  <a:srgbClr val="10233F"/>
                </a:solidFill>
                <a:latin typeface="Domine" pitchFamily="34" charset="0"/>
                <a:ea typeface="Domine" pitchFamily="34" charset="-122"/>
                <a:cs typeface="Domine"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35411"/>
            <a:ext cx="10566400" cy="4109789"/>
          </a:xfrm>
          <a:prstGeom prst="rect">
            <a:avLst/>
          </a:prstGeom>
          <a:noFill/>
          <a:ln/>
        </p:spPr>
        <p:txBody>
          <a:bodyPr wrap="square" lIns="0" tIns="0" rIns="0" bIns="0" rtlCol="0" anchor="t"/>
          <a:lstStyle>
            <a:lvl1pPr marL="0" indent="0" algn="l">
              <a:lnSpc>
                <a:spcPct val="140000"/>
              </a:lnSpc>
              <a:buNone/>
              <a:defRPr lang="en-US" sz="1600" dirty="0">
                <a:solidFill>
                  <a:srgbClr val="10233F"/>
                </a:solidFill>
                <a:latin typeface="Nunito Sans" pitchFamily="34" charset="0"/>
                <a:ea typeface="Nunito Sans" pitchFamily="34" charset="-122"/>
                <a:cs typeface="Nunito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90"/>
          </a:xfrm>
          <a:prstGeom prst="rect">
            <a:avLst/>
          </a:prstGeom>
          <a:noFill/>
          <a:ln/>
        </p:spPr>
        <p:txBody>
          <a:bodyPr wrap="square" lIns="0" tIns="0" rIns="0" bIns="0" rtlCol="0" anchor="t"/>
          <a:lstStyle>
            <a:lvl1pPr marL="0" indent="0" algn="l">
              <a:lnSpc>
                <a:spcPct val="115000"/>
              </a:lnSpc>
              <a:buNone/>
              <a:defRPr lang="en-US" sz="3600" dirty="0">
                <a:solidFill>
                  <a:srgbClr val="10233F"/>
                </a:solidFill>
                <a:latin typeface="Domine" pitchFamily="34" charset="0"/>
                <a:ea typeface="Domine" pitchFamily="34" charset="-122"/>
                <a:cs typeface="Domine"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35411"/>
            <a:ext cx="10566400" cy="4109789"/>
          </a:xfrm>
          <a:prstGeom prst="rect">
            <a:avLst/>
          </a:prstGeom>
          <a:noFill/>
          <a:ln/>
        </p:spPr>
        <p:txBody>
          <a:bodyPr wrap="square" lIns="0" tIns="0" rIns="0" bIns="0" rtlCol="0" anchor="t"/>
          <a:lstStyle>
            <a:lvl1pPr marL="0" indent="0" algn="l">
              <a:lnSpc>
                <a:spcPct val="140000"/>
              </a:lnSpc>
              <a:buNone/>
              <a:defRPr lang="en-US" sz="1600" dirty="0">
                <a:solidFill>
                  <a:srgbClr val="10233F"/>
                </a:solidFill>
                <a:latin typeface="Nunito Sans" pitchFamily="34" charset="0"/>
                <a:ea typeface="Nunito Sans" pitchFamily="34" charset="-122"/>
                <a:cs typeface="Nunito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www.pv-magazine.de/2026/01/05/hoch-und-niedrigpreiszeiten-nehmen-2025-zu/" TargetMode="External"/><Relationship Id="rId13" Type="http://schemas.openxmlformats.org/officeDocument/2006/relationships/hyperlink" Target="https://stiftung-umweltenergierecht.de/wp-content/uploads/2024/09/Stiftung_Umweltenergierecht_Kamm_CfDs_New-rules-for-the-promotion-of-RES_2024-09-26.pdf" TargetMode="External"/><Relationship Id="rId3" Type="http://schemas.openxmlformats.org/officeDocument/2006/relationships/hyperlink" Target="https://ember-energy.org/latest-insights/european-electricity-review-2026/" TargetMode="External"/><Relationship Id="rId7" Type="http://schemas.openxmlformats.org/officeDocument/2006/relationships/hyperlink" Target="https://nemo-committee.eu/assets/files/15-minute-mtu-in-sdac-was-implemented.pdf" TargetMode="External"/><Relationship Id="rId12" Type="http://schemas.openxmlformats.org/officeDocument/2006/relationships/hyperlink" Target="https://www.dgs.de/newsletter/der-jahresmarktwert-solar-2025/"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epexspot.com/sites/default/files/2024-12/_Trading%20brochure%202024%20December%20%281%29.pdf" TargetMode="External"/><Relationship Id="rId11" Type="http://schemas.openxmlformats.org/officeDocument/2006/relationships/hyperlink" Target="https://arxiv.org/abs/2407.21409" TargetMode="External"/><Relationship Id="rId5" Type="http://schemas.openxmlformats.org/officeDocument/2006/relationships/hyperlink" Target="https://www.smard.de/page/en/topic-article/5892/221078/slight-increase-in-generation-and-consumption" TargetMode="External"/><Relationship Id="rId10" Type="http://schemas.openxmlformats.org/officeDocument/2006/relationships/hyperlink" Target="https://1komma5.com/de/magazin/strommarkt/negative-strompreise/" TargetMode="External"/><Relationship Id="rId4" Type="http://schemas.openxmlformats.org/officeDocument/2006/relationships/hyperlink" Target="https://energy.ec.europa.eu/topics/markets-and-consumers/electricity-market-design_en" TargetMode="External"/><Relationship Id="rId9" Type="http://schemas.openxmlformats.org/officeDocument/2006/relationships/hyperlink" Target="http://www.pv-magazine.de/2026/01/15/europa-hat-2025-weniger-strom-aus-erneuerbaren-energien-erzeugt/" TargetMode="External"/><Relationship Id="rId14" Type="http://schemas.openxmlformats.org/officeDocument/2006/relationships/hyperlink" Target="https://www.gtai.de/de/trade/schweiz/recht/abkommen-des-pakets-schweiz-eu-unterzeichnet-1981566"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233F"/>
        </a:solidFill>
        <a:effectLst/>
      </p:bgPr>
    </p:bg>
    <p:spTree>
      <p:nvGrpSpPr>
        <p:cNvPr id="1" name=""/>
        <p:cNvGrpSpPr/>
        <p:nvPr/>
      </p:nvGrpSpPr>
      <p:grpSpPr>
        <a:xfrm>
          <a:off x="0" y="0"/>
          <a:ext cx="0" cy="0"/>
          <a:chOff x="0" y="0"/>
          <a:chExt cx="0" cy="0"/>
        </a:xfrm>
      </p:grpSpPr>
      <p:sp>
        <p:nvSpPr>
          <p:cNvPr id="2" name="Shape 0"/>
          <p:cNvSpPr/>
          <p:nvPr/>
        </p:nvSpPr>
        <p:spPr>
          <a:xfrm>
            <a:off x="7112000" y="5791200"/>
            <a:ext cx="660400" cy="254000"/>
          </a:xfrm>
          <a:prstGeom prst="rect">
            <a:avLst/>
          </a:prstGeom>
          <a:solidFill>
            <a:srgbClr val="2AA3B8"/>
          </a:solidFill>
          <a:ln/>
        </p:spPr>
        <p:txBody>
          <a:bodyPr/>
          <a:lstStyle/>
          <a:p>
            <a:endParaRPr lang="fr-CH"/>
          </a:p>
        </p:txBody>
      </p:sp>
      <p:sp>
        <p:nvSpPr>
          <p:cNvPr id="3" name="Shape 1"/>
          <p:cNvSpPr/>
          <p:nvPr/>
        </p:nvSpPr>
        <p:spPr>
          <a:xfrm>
            <a:off x="7823200" y="5791200"/>
            <a:ext cx="660400" cy="254000"/>
          </a:xfrm>
          <a:prstGeom prst="rect">
            <a:avLst/>
          </a:prstGeom>
          <a:solidFill>
            <a:srgbClr val="F2B632"/>
          </a:solidFill>
          <a:ln/>
        </p:spPr>
        <p:txBody>
          <a:bodyPr/>
          <a:lstStyle/>
          <a:p>
            <a:endParaRPr lang="fr-CH"/>
          </a:p>
        </p:txBody>
      </p:sp>
      <p:sp>
        <p:nvSpPr>
          <p:cNvPr id="4" name="Shape 2"/>
          <p:cNvSpPr/>
          <p:nvPr/>
        </p:nvSpPr>
        <p:spPr>
          <a:xfrm>
            <a:off x="8534400" y="5473700"/>
            <a:ext cx="660400" cy="571500"/>
          </a:xfrm>
          <a:prstGeom prst="rect">
            <a:avLst/>
          </a:prstGeom>
          <a:solidFill>
            <a:srgbClr val="8A7FB5"/>
          </a:solidFill>
          <a:ln/>
        </p:spPr>
        <p:txBody>
          <a:bodyPr/>
          <a:lstStyle/>
          <a:p>
            <a:endParaRPr lang="fr-CH"/>
          </a:p>
        </p:txBody>
      </p:sp>
      <p:sp>
        <p:nvSpPr>
          <p:cNvPr id="5" name="Shape 3"/>
          <p:cNvSpPr/>
          <p:nvPr/>
        </p:nvSpPr>
        <p:spPr>
          <a:xfrm>
            <a:off x="9245600" y="4394200"/>
            <a:ext cx="660400" cy="1651000"/>
          </a:xfrm>
          <a:prstGeom prst="rect">
            <a:avLst/>
          </a:prstGeom>
          <a:solidFill>
            <a:srgbClr val="6B7686"/>
          </a:solidFill>
          <a:ln/>
        </p:spPr>
        <p:txBody>
          <a:bodyPr/>
          <a:lstStyle/>
          <a:p>
            <a:endParaRPr lang="fr-CH"/>
          </a:p>
        </p:txBody>
      </p:sp>
      <p:sp>
        <p:nvSpPr>
          <p:cNvPr id="6" name="Shape 4"/>
          <p:cNvSpPr/>
          <p:nvPr/>
        </p:nvSpPr>
        <p:spPr>
          <a:xfrm>
            <a:off x="9956800" y="3378200"/>
            <a:ext cx="660400" cy="2667000"/>
          </a:xfrm>
          <a:prstGeom prst="rect">
            <a:avLst/>
          </a:prstGeom>
          <a:solidFill>
            <a:srgbClr val="D9682B"/>
          </a:solidFill>
          <a:ln/>
        </p:spPr>
        <p:txBody>
          <a:bodyPr/>
          <a:lstStyle/>
          <a:p>
            <a:endParaRPr lang="fr-CH"/>
          </a:p>
        </p:txBody>
      </p:sp>
      <p:sp>
        <p:nvSpPr>
          <p:cNvPr id="7" name="Shape 5"/>
          <p:cNvSpPr/>
          <p:nvPr/>
        </p:nvSpPr>
        <p:spPr>
          <a:xfrm>
            <a:off x="10668000" y="2108200"/>
            <a:ext cx="660400" cy="3937000"/>
          </a:xfrm>
          <a:prstGeom prst="rect">
            <a:avLst/>
          </a:prstGeom>
          <a:solidFill>
            <a:srgbClr val="A23B2A"/>
          </a:solidFill>
          <a:ln/>
        </p:spPr>
        <p:txBody>
          <a:bodyPr/>
          <a:lstStyle/>
          <a:p>
            <a:endParaRPr lang="fr-CH"/>
          </a:p>
        </p:txBody>
      </p:sp>
      <p:sp>
        <p:nvSpPr>
          <p:cNvPr id="8" name="Text 6"/>
          <p:cNvSpPr/>
          <p:nvPr/>
        </p:nvSpPr>
        <p:spPr>
          <a:xfrm>
            <a:off x="812800" y="812800"/>
            <a:ext cx="614807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B632"/>
                </a:solidFill>
                <a:latin typeface="Nunito Sans" pitchFamily="34" charset="0"/>
                <a:ea typeface="Nunito Sans" pitchFamily="34" charset="-122"/>
                <a:cs typeface="Nunito Sans" pitchFamily="34" charset="-120"/>
              </a:rPr>
              <a:t>WORKSHOP · 50 MINUTES</a:t>
            </a:r>
            <a:endParaRPr lang="en-US" sz="1200" dirty="0"/>
          </a:p>
        </p:txBody>
      </p:sp>
      <p:sp>
        <p:nvSpPr>
          <p:cNvPr id="9" name="Text 7"/>
          <p:cNvSpPr>
            <a:spLocks noGrp="1"/>
          </p:cNvSpPr>
          <p:nvPr>
            <p:ph type="title"/>
          </p:nvPr>
        </p:nvSpPr>
        <p:spPr>
          <a:xfrm>
            <a:off x="812800" y="1229320"/>
            <a:ext cx="6148070" cy="24257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6F4EC"/>
                </a:solidFill>
                <a:latin typeface="Domine" pitchFamily="18" charset="0"/>
                <a:ea typeface="Domine" pitchFamily="18" charset="-122"/>
                <a:cs typeface="Domine" pitchFamily="18" charset="-120"/>
              </a:rPr>
              <a:t>European</a:t>
            </a:r>
            <a:endParaRPr lang="en-US" sz="6000" dirty="0"/>
          </a:p>
          <a:p>
            <a:pPr marL="0" indent="0" algn="l">
              <a:lnSpc>
                <a:spcPts val="6300"/>
              </a:lnSpc>
              <a:buNone/>
            </a:pPr>
            <a:r>
              <a:rPr lang="en-US" sz="6000" b="1" i="0" dirty="0">
                <a:solidFill>
                  <a:srgbClr val="F6F4EC"/>
                </a:solidFill>
                <a:latin typeface="Domine" pitchFamily="18" charset="0"/>
                <a:ea typeface="Domine" pitchFamily="18" charset="-122"/>
                <a:cs typeface="Domine" pitchFamily="18" charset="-120"/>
              </a:rPr>
              <a:t>electricity</a:t>
            </a:r>
            <a:endParaRPr lang="en-US" sz="6000" dirty="0"/>
          </a:p>
          <a:p>
            <a:pPr marL="0" indent="0" algn="l">
              <a:lnSpc>
                <a:spcPts val="6300"/>
              </a:lnSpc>
              <a:buNone/>
            </a:pPr>
            <a:r>
              <a:rPr lang="en-US" sz="6000" b="1" i="0" dirty="0">
                <a:solidFill>
                  <a:srgbClr val="F6F4EC"/>
                </a:solidFill>
                <a:latin typeface="Domine" pitchFamily="18" charset="0"/>
                <a:ea typeface="Domine" pitchFamily="18" charset="-122"/>
                <a:cs typeface="Domine" pitchFamily="18" charset="-120"/>
              </a:rPr>
              <a:t>markets</a:t>
            </a:r>
            <a:endParaRPr lang="en-US" sz="6000" dirty="0"/>
          </a:p>
        </p:txBody>
      </p:sp>
      <p:sp>
        <p:nvSpPr>
          <p:cNvPr id="10" name="Text 8"/>
          <p:cNvSpPr/>
          <p:nvPr/>
        </p:nvSpPr>
        <p:spPr>
          <a:xfrm>
            <a:off x="812800" y="3832820"/>
            <a:ext cx="5886450" cy="374650"/>
          </a:xfrm>
          <a:prstGeom prst="rect">
            <a:avLst/>
          </a:prstGeom>
          <a:noFill/>
          <a:ln/>
        </p:spPr>
        <p:txBody>
          <a:bodyPr wrap="square" lIns="0" tIns="0" rIns="0" bIns="0" rtlCol="0" anchor="t">
            <a:normAutofit/>
          </a:bodyPr>
          <a:lstStyle/>
          <a:p>
            <a:pPr marL="0" indent="0" algn="l">
              <a:lnSpc>
                <a:spcPts val="2750"/>
              </a:lnSpc>
              <a:buNone/>
            </a:pPr>
            <a:r>
              <a:rPr lang="en-US" sz="2200" dirty="0">
                <a:solidFill>
                  <a:srgbClr val="D5DEE8"/>
                </a:solidFill>
                <a:latin typeface="Nunito Sans" pitchFamily="34" charset="0"/>
                <a:ea typeface="Nunito Sans" pitchFamily="34" charset="-122"/>
                <a:cs typeface="Nunito Sans" pitchFamily="34" charset="-120"/>
              </a:rPr>
              <a:t>How wind and sun set the price of power</a:t>
            </a:r>
            <a:endParaRPr lang="en-US" sz="2200" dirty="0"/>
          </a:p>
        </p:txBody>
      </p:sp>
      <p:sp>
        <p:nvSpPr>
          <p:cNvPr id="11" name="Text 9"/>
          <p:cNvSpPr/>
          <p:nvPr/>
        </p:nvSpPr>
        <p:spPr>
          <a:xfrm>
            <a:off x="812800" y="58318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DEE8"/>
                </a:solidFill>
                <a:latin typeface="Nunito Sans" pitchFamily="34" charset="0"/>
                <a:ea typeface="Nunito Sans" pitchFamily="34" charset="-122"/>
                <a:cs typeface="Nunito Sans" pitchFamily="34" charset="-120"/>
              </a:rPr>
              <a:t>With two group tasks · As of October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OVERVIEW</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The agenda in 50 minutes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3075387"/>
        </p:xfrm>
        <a:graphic>
          <a:graphicData uri="http://schemas.openxmlformats.org/drawingml/2006/table">
            <a:tbl>
              <a:tblPr/>
              <a:tblGrid>
                <a:gridCol w="1688592">
                  <a:extLst>
                    <a:ext uri="{9D8B030D-6E8A-4147-A177-3AD203B41FA5}">
                      <a16:colId xmlns:a16="http://schemas.microsoft.com/office/drawing/2014/main" val="20000"/>
                    </a:ext>
                  </a:extLst>
                </a:gridCol>
                <a:gridCol w="2955036">
                  <a:extLst>
                    <a:ext uri="{9D8B030D-6E8A-4147-A177-3AD203B41FA5}">
                      <a16:colId xmlns:a16="http://schemas.microsoft.com/office/drawing/2014/main" val="20001"/>
                    </a:ext>
                  </a:extLst>
                </a:gridCol>
                <a:gridCol w="5910072">
                  <a:extLst>
                    <a:ext uri="{9D8B030D-6E8A-4147-A177-3AD203B41FA5}">
                      <a16:colId xmlns:a16="http://schemas.microsoft.com/office/drawing/2014/main" val="20002"/>
                    </a:ext>
                  </a:extLst>
                </a:gridCol>
              </a:tblGrid>
              <a:tr h="439341">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Time</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Phase</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Content</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extLst>
                  <a:ext uri="{0D108BD9-81ED-4DB2-BD59-A6C34878D82A}">
                    <a16:rowId xmlns:a16="http://schemas.microsoft.com/office/drawing/2014/main" val="10000"/>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0–5 min</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Warm-up</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Guessing question on negative prices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1"/>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5–16 min</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Input 1</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Market, trading venues, merit order</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2"/>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16–26 min</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Group task 1</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Build and solve your own merit order</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extLst>
                  <a:ext uri="{0D108BD9-81ED-4DB2-BD59-A6C34878D82A}">
                    <a16:rowId xmlns:a16="http://schemas.microsoft.com/office/drawing/2014/main" val="10003"/>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26–33 min</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Input 2</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Renewables in the market, limits, outlook</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4"/>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33–47 min</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Group task 2</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Role play: one Sunday, two prices</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extLst>
                  <a:ext uri="{0D108BD9-81ED-4DB2-BD59-A6C34878D82A}">
                    <a16:rowId xmlns:a16="http://schemas.microsoft.com/office/drawing/2014/main" val="10005"/>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47–50 min</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Wrap-up</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Three key messages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Text 2"/>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Yellow: this is where you work in groups.</a:t>
            </a:r>
            <a:endParaRPr lang="en-US" sz="1200" dirty="0"/>
          </a:p>
        </p:txBody>
      </p:sp>
      <p:sp>
        <p:nvSpPr>
          <p:cNvPr id="6" name="Text 3"/>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B632"/>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0233F"/>
                </a:solidFill>
                <a:latin typeface="Nunito Sans" pitchFamily="34" charset="0"/>
                <a:ea typeface="Nunito Sans" pitchFamily="34" charset="-122"/>
                <a:cs typeface="Nunito Sans" pitchFamily="34" charset="-120"/>
              </a:rPr>
              <a:t>GUESSING QUESTION</a:t>
            </a:r>
            <a:endParaRPr lang="en-US" sz="1200" dirty="0"/>
          </a:p>
        </p:txBody>
      </p:sp>
      <p:sp>
        <p:nvSpPr>
          <p:cNvPr id="3" name="Text 1"/>
          <p:cNvSpPr>
            <a:spLocks noGrp="1"/>
          </p:cNvSpPr>
          <p:nvPr>
            <p:ph type="title"/>
          </p:nvPr>
        </p:nvSpPr>
        <p:spPr>
          <a:xfrm>
            <a:off x="812800" y="1127720"/>
            <a:ext cx="10883392" cy="103118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For how many hours in 2025 did electricity in Germany cost less than €0?</a:t>
            </a:r>
            <a:endParaRPr lang="en-US" sz="3600" dirty="0"/>
          </a:p>
        </p:txBody>
      </p:sp>
      <p:sp>
        <p:nvSpPr>
          <p:cNvPr id="4" name="Shape 2"/>
          <p:cNvSpPr/>
          <p:nvPr/>
        </p:nvSpPr>
        <p:spPr>
          <a:xfrm>
            <a:off x="812800" y="3106440"/>
            <a:ext cx="2489200" cy="1681411"/>
          </a:xfrm>
          <a:prstGeom prst="roundRect">
            <a:avLst>
              <a:gd name="adj" fmla="val 6043"/>
            </a:avLst>
          </a:prstGeom>
          <a:solidFill>
            <a:srgbClr val="10233F"/>
          </a:solidFill>
          <a:ln/>
        </p:spPr>
        <p:txBody>
          <a:bodyPr/>
          <a:lstStyle/>
          <a:p>
            <a:endParaRPr lang="fr-CH"/>
          </a:p>
        </p:txBody>
      </p:sp>
      <p:sp>
        <p:nvSpPr>
          <p:cNvPr id="5" name="Text 3"/>
          <p:cNvSpPr/>
          <p:nvPr/>
        </p:nvSpPr>
        <p:spPr>
          <a:xfrm>
            <a:off x="1066800" y="3360440"/>
            <a:ext cx="2040636"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2B632"/>
                </a:solidFill>
                <a:latin typeface="Nunito Sans" pitchFamily="34" charset="0"/>
                <a:ea typeface="Nunito Sans" pitchFamily="34" charset="-122"/>
                <a:cs typeface="Nunito Sans" pitchFamily="34" charset="-120"/>
              </a:rPr>
              <a:t>A</a:t>
            </a:r>
            <a:endParaRPr lang="en-US" sz="1600" dirty="0"/>
          </a:p>
        </p:txBody>
      </p:sp>
      <p:sp>
        <p:nvSpPr>
          <p:cNvPr id="6" name="Text 4"/>
          <p:cNvSpPr/>
          <p:nvPr/>
        </p:nvSpPr>
        <p:spPr>
          <a:xfrm>
            <a:off x="1066800" y="3695700"/>
            <a:ext cx="2040636"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6F4EC"/>
                </a:solidFill>
                <a:latin typeface="Domine" pitchFamily="18" charset="0"/>
                <a:ea typeface="Domine" pitchFamily="18" charset="-122"/>
                <a:cs typeface="Domine" pitchFamily="18" charset="-120"/>
              </a:rPr>
              <a:t>0</a:t>
            </a:r>
            <a:endParaRPr lang="en-US" sz="3600" dirty="0"/>
          </a:p>
        </p:txBody>
      </p:sp>
      <p:sp>
        <p:nvSpPr>
          <p:cNvPr id="7" name="Text 5"/>
          <p:cNvSpPr/>
          <p:nvPr/>
        </p:nvSpPr>
        <p:spPr>
          <a:xfrm>
            <a:off x="1066800" y="4249390"/>
            <a:ext cx="2040636"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hours</a:t>
            </a:r>
            <a:endParaRPr lang="en-US" sz="1600" dirty="0"/>
          </a:p>
        </p:txBody>
      </p:sp>
      <p:sp>
        <p:nvSpPr>
          <p:cNvPr id="8" name="Shape 6"/>
          <p:cNvSpPr/>
          <p:nvPr/>
        </p:nvSpPr>
        <p:spPr>
          <a:xfrm>
            <a:off x="3505200" y="3106440"/>
            <a:ext cx="2489200" cy="1681411"/>
          </a:xfrm>
          <a:prstGeom prst="roundRect">
            <a:avLst>
              <a:gd name="adj" fmla="val 6043"/>
            </a:avLst>
          </a:prstGeom>
          <a:solidFill>
            <a:srgbClr val="10233F"/>
          </a:solidFill>
          <a:ln/>
        </p:spPr>
        <p:txBody>
          <a:bodyPr/>
          <a:lstStyle/>
          <a:p>
            <a:endParaRPr lang="fr-CH"/>
          </a:p>
        </p:txBody>
      </p:sp>
      <p:sp>
        <p:nvSpPr>
          <p:cNvPr id="9" name="Text 7"/>
          <p:cNvSpPr/>
          <p:nvPr/>
        </p:nvSpPr>
        <p:spPr>
          <a:xfrm>
            <a:off x="3759200" y="3360440"/>
            <a:ext cx="2040636"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2B632"/>
                </a:solidFill>
                <a:latin typeface="Nunito Sans" pitchFamily="34" charset="0"/>
                <a:ea typeface="Nunito Sans" pitchFamily="34" charset="-122"/>
                <a:cs typeface="Nunito Sans" pitchFamily="34" charset="-120"/>
              </a:rPr>
              <a:t>B</a:t>
            </a:r>
            <a:endParaRPr lang="en-US" sz="1600" dirty="0"/>
          </a:p>
        </p:txBody>
      </p:sp>
      <p:sp>
        <p:nvSpPr>
          <p:cNvPr id="10" name="Text 8"/>
          <p:cNvSpPr/>
          <p:nvPr/>
        </p:nvSpPr>
        <p:spPr>
          <a:xfrm>
            <a:off x="3759200" y="3695700"/>
            <a:ext cx="2040636"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6F4EC"/>
                </a:solidFill>
                <a:latin typeface="Domine" pitchFamily="18" charset="0"/>
                <a:ea typeface="Domine" pitchFamily="18" charset="-122"/>
                <a:cs typeface="Domine" pitchFamily="18" charset="-120"/>
              </a:rPr>
              <a:t>50</a:t>
            </a:r>
            <a:endParaRPr lang="en-US" sz="3600" dirty="0"/>
          </a:p>
        </p:txBody>
      </p:sp>
      <p:sp>
        <p:nvSpPr>
          <p:cNvPr id="11" name="Text 9"/>
          <p:cNvSpPr/>
          <p:nvPr/>
        </p:nvSpPr>
        <p:spPr>
          <a:xfrm>
            <a:off x="3759200" y="4249390"/>
            <a:ext cx="2040636"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hours</a:t>
            </a:r>
            <a:endParaRPr lang="en-US" sz="1600" dirty="0"/>
          </a:p>
        </p:txBody>
      </p:sp>
      <p:sp>
        <p:nvSpPr>
          <p:cNvPr id="12" name="Shape 10"/>
          <p:cNvSpPr/>
          <p:nvPr/>
        </p:nvSpPr>
        <p:spPr>
          <a:xfrm>
            <a:off x="6197600" y="3106440"/>
            <a:ext cx="2489200" cy="1681411"/>
          </a:xfrm>
          <a:prstGeom prst="roundRect">
            <a:avLst>
              <a:gd name="adj" fmla="val 6043"/>
            </a:avLst>
          </a:prstGeom>
          <a:solidFill>
            <a:srgbClr val="10233F"/>
          </a:solidFill>
          <a:ln/>
        </p:spPr>
        <p:txBody>
          <a:bodyPr/>
          <a:lstStyle/>
          <a:p>
            <a:endParaRPr lang="fr-CH"/>
          </a:p>
        </p:txBody>
      </p:sp>
      <p:sp>
        <p:nvSpPr>
          <p:cNvPr id="13" name="Text 11"/>
          <p:cNvSpPr/>
          <p:nvPr/>
        </p:nvSpPr>
        <p:spPr>
          <a:xfrm>
            <a:off x="6451600" y="3360440"/>
            <a:ext cx="2040636"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2B632"/>
                </a:solidFill>
                <a:latin typeface="Nunito Sans" pitchFamily="34" charset="0"/>
                <a:ea typeface="Nunito Sans" pitchFamily="34" charset="-122"/>
                <a:cs typeface="Nunito Sans" pitchFamily="34" charset="-120"/>
              </a:rPr>
              <a:t>C</a:t>
            </a:r>
            <a:endParaRPr lang="en-US" sz="1600" dirty="0"/>
          </a:p>
        </p:txBody>
      </p:sp>
      <p:sp>
        <p:nvSpPr>
          <p:cNvPr id="14" name="Text 12"/>
          <p:cNvSpPr/>
          <p:nvPr/>
        </p:nvSpPr>
        <p:spPr>
          <a:xfrm>
            <a:off x="6451600" y="3695700"/>
            <a:ext cx="2040636"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6F4EC"/>
                </a:solidFill>
                <a:latin typeface="Domine" pitchFamily="18" charset="0"/>
                <a:ea typeface="Domine" pitchFamily="18" charset="-122"/>
                <a:cs typeface="Domine" pitchFamily="18" charset="-120"/>
              </a:rPr>
              <a:t>570</a:t>
            </a:r>
            <a:endParaRPr lang="en-US" sz="3600" dirty="0"/>
          </a:p>
        </p:txBody>
      </p:sp>
      <p:sp>
        <p:nvSpPr>
          <p:cNvPr id="15" name="Text 13"/>
          <p:cNvSpPr/>
          <p:nvPr/>
        </p:nvSpPr>
        <p:spPr>
          <a:xfrm>
            <a:off x="6451600" y="4249390"/>
            <a:ext cx="2040636"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hours</a:t>
            </a:r>
            <a:endParaRPr lang="en-US" sz="1600" dirty="0"/>
          </a:p>
        </p:txBody>
      </p:sp>
      <p:sp>
        <p:nvSpPr>
          <p:cNvPr id="16" name="Shape 14"/>
          <p:cNvSpPr/>
          <p:nvPr/>
        </p:nvSpPr>
        <p:spPr>
          <a:xfrm>
            <a:off x="8890000" y="3106440"/>
            <a:ext cx="2489200" cy="1681411"/>
          </a:xfrm>
          <a:prstGeom prst="roundRect">
            <a:avLst>
              <a:gd name="adj" fmla="val 6043"/>
            </a:avLst>
          </a:prstGeom>
          <a:solidFill>
            <a:srgbClr val="10233F"/>
          </a:solidFill>
          <a:ln/>
        </p:spPr>
        <p:txBody>
          <a:bodyPr/>
          <a:lstStyle/>
          <a:p>
            <a:endParaRPr lang="fr-CH"/>
          </a:p>
        </p:txBody>
      </p:sp>
      <p:sp>
        <p:nvSpPr>
          <p:cNvPr id="17" name="Text 15"/>
          <p:cNvSpPr/>
          <p:nvPr/>
        </p:nvSpPr>
        <p:spPr>
          <a:xfrm>
            <a:off x="9144000" y="3360440"/>
            <a:ext cx="2040636"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2B632"/>
                </a:solidFill>
                <a:latin typeface="Nunito Sans" pitchFamily="34" charset="0"/>
                <a:ea typeface="Nunito Sans" pitchFamily="34" charset="-122"/>
                <a:cs typeface="Nunito Sans" pitchFamily="34" charset="-120"/>
              </a:rPr>
              <a:t>D</a:t>
            </a:r>
            <a:endParaRPr lang="en-US" sz="1600" dirty="0"/>
          </a:p>
        </p:txBody>
      </p:sp>
      <p:sp>
        <p:nvSpPr>
          <p:cNvPr id="18" name="Text 16"/>
          <p:cNvSpPr/>
          <p:nvPr/>
        </p:nvSpPr>
        <p:spPr>
          <a:xfrm>
            <a:off x="9144000" y="3695700"/>
            <a:ext cx="2040636"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6F4EC"/>
                </a:solidFill>
                <a:latin typeface="Domine" pitchFamily="18" charset="0"/>
                <a:ea typeface="Domine" pitchFamily="18" charset="-122"/>
                <a:cs typeface="Domine" pitchFamily="18" charset="-120"/>
              </a:rPr>
              <a:t>2,000</a:t>
            </a:r>
            <a:endParaRPr lang="en-US" sz="3600" dirty="0"/>
          </a:p>
        </p:txBody>
      </p:sp>
      <p:sp>
        <p:nvSpPr>
          <p:cNvPr id="19" name="Text 17"/>
          <p:cNvSpPr/>
          <p:nvPr/>
        </p:nvSpPr>
        <p:spPr>
          <a:xfrm>
            <a:off x="9144000" y="4249390"/>
            <a:ext cx="2040636"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hours</a:t>
            </a:r>
            <a:endParaRPr lang="en-US" sz="1600" dirty="0"/>
          </a:p>
        </p:txBody>
      </p:sp>
      <p:sp>
        <p:nvSpPr>
          <p:cNvPr id="20" name="Text 18"/>
          <p:cNvSpPr/>
          <p:nvPr/>
        </p:nvSpPr>
        <p:spPr>
          <a:xfrm>
            <a:off x="812800" y="5760740"/>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Show of hands: who says A, B, C or D? The answer comes later.</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1 · THE MARKET</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One market for 27 countries</a:t>
            </a:r>
            <a:endParaRPr lang="en-US" sz="3600" dirty="0"/>
          </a:p>
        </p:txBody>
      </p:sp>
      <p:sp>
        <p:nvSpPr>
          <p:cNvPr id="4" name="Text 2"/>
          <p:cNvSpPr/>
          <p:nvPr/>
        </p:nvSpPr>
        <p:spPr>
          <a:xfrm>
            <a:off x="812800" y="193541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The EU electricity market is the largest integrated electricity market in the world.</a:t>
            </a:r>
            <a:endParaRPr lang="en-US" sz="1600" dirty="0"/>
          </a:p>
        </p:txBody>
      </p:sp>
      <p:sp>
        <p:nvSpPr>
          <p:cNvPr id="5" name="Shape 3"/>
          <p:cNvSpPr/>
          <p:nvPr/>
        </p:nvSpPr>
        <p:spPr>
          <a:xfrm>
            <a:off x="815975" y="2527846"/>
            <a:ext cx="3380284" cy="2089051"/>
          </a:xfrm>
          <a:prstGeom prst="roundRect">
            <a:avLst>
              <a:gd name="adj" fmla="val 4711"/>
            </a:avLst>
          </a:prstGeom>
          <a:solidFill>
            <a:srgbClr val="FFFDF7"/>
          </a:solidFill>
          <a:ln w="6350">
            <a:solidFill>
              <a:srgbClr val="DAD5C3"/>
            </a:solidFill>
            <a:prstDash val="solid"/>
          </a:ln>
        </p:spPr>
        <p:txBody>
          <a:bodyPr/>
          <a:lstStyle/>
          <a:p>
            <a:endParaRPr lang="fr-CH"/>
          </a:p>
        </p:txBody>
      </p:sp>
      <p:sp>
        <p:nvSpPr>
          <p:cNvPr id="6" name="Text 4"/>
          <p:cNvSpPr/>
          <p:nvPr/>
        </p:nvSpPr>
        <p:spPr>
          <a:xfrm>
            <a:off x="1073150" y="2785021"/>
            <a:ext cx="2951912"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Always in balance</a:t>
            </a:r>
            <a:endParaRPr lang="en-US" sz="2200" dirty="0"/>
          </a:p>
        </p:txBody>
      </p:sp>
      <p:sp>
        <p:nvSpPr>
          <p:cNvPr id="7" name="Text 5"/>
          <p:cNvSpPr/>
          <p:nvPr/>
        </p:nvSpPr>
        <p:spPr>
          <a:xfrm>
            <a:off x="1073150" y="3221881"/>
            <a:ext cx="2951912"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Electricity can hardly be stored. Generation and consumption must match every second.</a:t>
            </a:r>
            <a:endParaRPr lang="en-US" sz="1600" dirty="0"/>
          </a:p>
        </p:txBody>
      </p:sp>
      <p:sp>
        <p:nvSpPr>
          <p:cNvPr id="8" name="Shape 6"/>
          <p:cNvSpPr/>
          <p:nvPr/>
        </p:nvSpPr>
        <p:spPr>
          <a:xfrm>
            <a:off x="4405809" y="2527846"/>
            <a:ext cx="3380333" cy="2089051"/>
          </a:xfrm>
          <a:prstGeom prst="roundRect">
            <a:avLst>
              <a:gd name="adj" fmla="val 4711"/>
            </a:avLst>
          </a:prstGeom>
          <a:solidFill>
            <a:srgbClr val="FFFDF7"/>
          </a:solidFill>
          <a:ln w="6350">
            <a:solidFill>
              <a:srgbClr val="DAD5C3"/>
            </a:solidFill>
            <a:prstDash val="solid"/>
          </a:ln>
        </p:spPr>
        <p:txBody>
          <a:bodyPr/>
          <a:lstStyle/>
          <a:p>
            <a:endParaRPr lang="fr-CH"/>
          </a:p>
        </p:txBody>
      </p:sp>
      <p:sp>
        <p:nvSpPr>
          <p:cNvPr id="9" name="Text 7"/>
          <p:cNvSpPr/>
          <p:nvPr/>
        </p:nvSpPr>
        <p:spPr>
          <a:xfrm>
            <a:off x="4662984" y="2785021"/>
            <a:ext cx="295196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Bidding zones</a:t>
            </a:r>
            <a:endParaRPr lang="en-US" sz="2200" dirty="0"/>
          </a:p>
        </p:txBody>
      </p:sp>
      <p:sp>
        <p:nvSpPr>
          <p:cNvPr id="10" name="Text 8"/>
          <p:cNvSpPr/>
          <p:nvPr/>
        </p:nvSpPr>
        <p:spPr>
          <a:xfrm>
            <a:off x="4662984" y="3221881"/>
            <a:ext cx="2951963" cy="116324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Each zone has one price. Usually a zone is a country; Germany and Luxembourg share one.</a:t>
            </a:r>
            <a:endParaRPr lang="en-US" sz="1600" dirty="0"/>
          </a:p>
        </p:txBody>
      </p:sp>
      <p:sp>
        <p:nvSpPr>
          <p:cNvPr id="11" name="Shape 9"/>
          <p:cNvSpPr/>
          <p:nvPr/>
        </p:nvSpPr>
        <p:spPr>
          <a:xfrm>
            <a:off x="7995692" y="2527846"/>
            <a:ext cx="3380333" cy="2089051"/>
          </a:xfrm>
          <a:prstGeom prst="roundRect">
            <a:avLst>
              <a:gd name="adj" fmla="val 4711"/>
            </a:avLst>
          </a:prstGeom>
          <a:solidFill>
            <a:srgbClr val="FFFDF7"/>
          </a:solidFill>
          <a:ln w="6350">
            <a:solidFill>
              <a:srgbClr val="DAD5C3"/>
            </a:solidFill>
            <a:prstDash val="solid"/>
          </a:ln>
        </p:spPr>
        <p:txBody>
          <a:bodyPr/>
          <a:lstStyle/>
          <a:p>
            <a:endParaRPr lang="fr-CH"/>
          </a:p>
        </p:txBody>
      </p:sp>
      <p:sp>
        <p:nvSpPr>
          <p:cNvPr id="12" name="Text 10"/>
          <p:cNvSpPr/>
          <p:nvPr/>
        </p:nvSpPr>
        <p:spPr>
          <a:xfrm>
            <a:off x="8252867" y="2785021"/>
            <a:ext cx="295196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Market coupling</a:t>
            </a:r>
            <a:endParaRPr lang="en-US" sz="2200" dirty="0"/>
          </a:p>
        </p:txBody>
      </p:sp>
      <p:sp>
        <p:nvSpPr>
          <p:cNvPr id="13" name="Text 11"/>
          <p:cNvSpPr/>
          <p:nvPr/>
        </p:nvSpPr>
        <p:spPr>
          <a:xfrm>
            <a:off x="8252867" y="3221881"/>
            <a:ext cx="2951963"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Power flows from the cheap zone to the expensive one until the lines at the border are full.</a:t>
            </a:r>
            <a:endParaRPr lang="en-US" sz="1600" dirty="0"/>
          </a:p>
        </p:txBody>
      </p:sp>
      <p:sp>
        <p:nvSpPr>
          <p:cNvPr id="14" name="Text 12"/>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Source: European Commission, Electricity market design</a:t>
            </a:r>
            <a:endParaRPr lang="en-US" sz="1200" dirty="0"/>
          </a:p>
        </p:txBody>
      </p:sp>
      <p:sp>
        <p:nvSpPr>
          <p:cNvPr id="15" name="Text 13"/>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1 · TRADING</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Four markets before delivery</a:t>
            </a:r>
            <a:endParaRPr lang="en-US" sz="3600" dirty="0"/>
          </a:p>
        </p:txBody>
      </p:sp>
      <p:sp>
        <p:nvSpPr>
          <p:cNvPr id="4" name="Shape 2"/>
          <p:cNvSpPr/>
          <p:nvPr/>
        </p:nvSpPr>
        <p:spPr>
          <a:xfrm>
            <a:off x="815975" y="1938586"/>
            <a:ext cx="2520950" cy="2200771"/>
          </a:xfrm>
          <a:prstGeom prst="roundRect">
            <a:avLst>
              <a:gd name="adj" fmla="val 4472"/>
            </a:avLst>
          </a:prstGeom>
          <a:solidFill>
            <a:srgbClr val="FFFDF7"/>
          </a:solidFill>
          <a:ln w="6350">
            <a:solidFill>
              <a:srgbClr val="DAD5C3"/>
            </a:solidFill>
            <a:prstDash val="solid"/>
          </a:ln>
        </p:spPr>
        <p:txBody>
          <a:bodyPr/>
          <a:lstStyle/>
          <a:p>
            <a:endParaRPr lang="fr-CH"/>
          </a:p>
        </p:txBody>
      </p:sp>
      <p:sp>
        <p:nvSpPr>
          <p:cNvPr id="5" name="Text 3"/>
          <p:cNvSpPr/>
          <p:nvPr/>
        </p:nvSpPr>
        <p:spPr>
          <a:xfrm>
            <a:off x="971550" y="2094161"/>
            <a:ext cx="227609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707F"/>
                </a:solidFill>
                <a:latin typeface="Nunito Sans" pitchFamily="34" charset="0"/>
                <a:ea typeface="Nunito Sans" pitchFamily="34" charset="-122"/>
                <a:cs typeface="Nunito Sans" pitchFamily="34" charset="-120"/>
              </a:rPr>
              <a:t>Years to days ahead</a:t>
            </a:r>
            <a:endParaRPr lang="en-US" sz="1200" dirty="0"/>
          </a:p>
        </p:txBody>
      </p:sp>
      <p:sp>
        <p:nvSpPr>
          <p:cNvPr id="6" name="Text 4"/>
          <p:cNvSpPr/>
          <p:nvPr/>
        </p:nvSpPr>
        <p:spPr>
          <a:xfrm>
            <a:off x="971550" y="2409081"/>
            <a:ext cx="2276094"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Forwards</a:t>
            </a:r>
            <a:endParaRPr lang="en-US" sz="2200" dirty="0"/>
          </a:p>
        </p:txBody>
      </p:sp>
      <p:sp>
        <p:nvSpPr>
          <p:cNvPr id="7" name="Text 5"/>
          <p:cNvSpPr/>
          <p:nvPr/>
        </p:nvSpPr>
        <p:spPr>
          <a:xfrm>
            <a:off x="971550" y="2845941"/>
            <a:ext cx="2276094" cy="116324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Lock in prices long term, for example with supply contracts for wind and solar farms.</a:t>
            </a:r>
            <a:endParaRPr lang="en-US" sz="1600" dirty="0"/>
          </a:p>
        </p:txBody>
      </p:sp>
      <p:sp>
        <p:nvSpPr>
          <p:cNvPr id="8" name="Shape 6"/>
          <p:cNvSpPr/>
          <p:nvPr/>
        </p:nvSpPr>
        <p:spPr>
          <a:xfrm>
            <a:off x="3495675" y="1938586"/>
            <a:ext cx="2520950" cy="2200771"/>
          </a:xfrm>
          <a:prstGeom prst="roundRect">
            <a:avLst>
              <a:gd name="adj" fmla="val 4472"/>
            </a:avLst>
          </a:prstGeom>
          <a:solidFill>
            <a:srgbClr val="FFFDF7"/>
          </a:solidFill>
          <a:ln w="6350">
            <a:solidFill>
              <a:srgbClr val="DAD5C3"/>
            </a:solidFill>
            <a:prstDash val="solid"/>
          </a:ln>
        </p:spPr>
        <p:txBody>
          <a:bodyPr/>
          <a:lstStyle/>
          <a:p>
            <a:endParaRPr lang="fr-CH"/>
          </a:p>
        </p:txBody>
      </p:sp>
      <p:sp>
        <p:nvSpPr>
          <p:cNvPr id="9" name="Text 7"/>
          <p:cNvSpPr/>
          <p:nvPr/>
        </p:nvSpPr>
        <p:spPr>
          <a:xfrm>
            <a:off x="3651250" y="2094161"/>
            <a:ext cx="227609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707F"/>
                </a:solidFill>
                <a:latin typeface="Nunito Sans" pitchFamily="34" charset="0"/>
                <a:ea typeface="Nunito Sans" pitchFamily="34" charset="-122"/>
                <a:cs typeface="Nunito Sans" pitchFamily="34" charset="-120"/>
              </a:rPr>
              <a:t>The day before</a:t>
            </a:r>
            <a:endParaRPr lang="en-US" sz="1200" dirty="0"/>
          </a:p>
        </p:txBody>
      </p:sp>
      <p:sp>
        <p:nvSpPr>
          <p:cNvPr id="10" name="Text 8"/>
          <p:cNvSpPr/>
          <p:nvPr/>
        </p:nvSpPr>
        <p:spPr>
          <a:xfrm>
            <a:off x="3651250" y="2409081"/>
            <a:ext cx="2276094"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Day-ahead</a:t>
            </a:r>
            <a:endParaRPr lang="en-US" sz="2200" dirty="0"/>
          </a:p>
        </p:txBody>
      </p:sp>
      <p:sp>
        <p:nvSpPr>
          <p:cNvPr id="11" name="Text 9"/>
          <p:cNvSpPr/>
          <p:nvPr/>
        </p:nvSpPr>
        <p:spPr>
          <a:xfrm>
            <a:off x="3651250" y="2845941"/>
            <a:ext cx="2276094"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One auction for all of Europe sets the price for every quarter-hour.</a:t>
            </a:r>
            <a:endParaRPr lang="en-US" sz="1600" dirty="0"/>
          </a:p>
        </p:txBody>
      </p:sp>
      <p:sp>
        <p:nvSpPr>
          <p:cNvPr id="12" name="Shape 10"/>
          <p:cNvSpPr/>
          <p:nvPr/>
        </p:nvSpPr>
        <p:spPr>
          <a:xfrm>
            <a:off x="6175375" y="1938586"/>
            <a:ext cx="2520950" cy="2200771"/>
          </a:xfrm>
          <a:prstGeom prst="roundRect">
            <a:avLst>
              <a:gd name="adj" fmla="val 4472"/>
            </a:avLst>
          </a:prstGeom>
          <a:solidFill>
            <a:srgbClr val="FFFDF7"/>
          </a:solidFill>
          <a:ln w="6350">
            <a:solidFill>
              <a:srgbClr val="DAD5C3"/>
            </a:solidFill>
            <a:prstDash val="solid"/>
          </a:ln>
        </p:spPr>
        <p:txBody>
          <a:bodyPr/>
          <a:lstStyle/>
          <a:p>
            <a:endParaRPr lang="fr-CH"/>
          </a:p>
        </p:txBody>
      </p:sp>
      <p:sp>
        <p:nvSpPr>
          <p:cNvPr id="13" name="Text 11"/>
          <p:cNvSpPr/>
          <p:nvPr/>
        </p:nvSpPr>
        <p:spPr>
          <a:xfrm>
            <a:off x="6330950" y="2094161"/>
            <a:ext cx="227609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707F"/>
                </a:solidFill>
                <a:latin typeface="Nunito Sans" pitchFamily="34" charset="0"/>
                <a:ea typeface="Nunito Sans" pitchFamily="34" charset="-122"/>
                <a:cs typeface="Nunito Sans" pitchFamily="34" charset="-120"/>
              </a:rPr>
              <a:t>Right up to delivery</a:t>
            </a:r>
            <a:endParaRPr lang="en-US" sz="1200" dirty="0"/>
          </a:p>
        </p:txBody>
      </p:sp>
      <p:sp>
        <p:nvSpPr>
          <p:cNvPr id="14" name="Text 12"/>
          <p:cNvSpPr/>
          <p:nvPr/>
        </p:nvSpPr>
        <p:spPr>
          <a:xfrm>
            <a:off x="6330950" y="2409081"/>
            <a:ext cx="2276094"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Intraday</a:t>
            </a:r>
            <a:endParaRPr lang="en-US" sz="2200" dirty="0"/>
          </a:p>
        </p:txBody>
      </p:sp>
      <p:sp>
        <p:nvSpPr>
          <p:cNvPr id="15" name="Text 13"/>
          <p:cNvSpPr/>
          <p:nvPr/>
        </p:nvSpPr>
        <p:spPr>
          <a:xfrm>
            <a:off x="6330950" y="2845941"/>
            <a:ext cx="2276094"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Trade again when the forecast for wind or sun changes.</a:t>
            </a:r>
            <a:endParaRPr lang="en-US" sz="1600" dirty="0"/>
          </a:p>
        </p:txBody>
      </p:sp>
      <p:sp>
        <p:nvSpPr>
          <p:cNvPr id="16" name="Shape 14"/>
          <p:cNvSpPr/>
          <p:nvPr/>
        </p:nvSpPr>
        <p:spPr>
          <a:xfrm>
            <a:off x="8855075" y="1938586"/>
            <a:ext cx="2520950" cy="2200771"/>
          </a:xfrm>
          <a:prstGeom prst="roundRect">
            <a:avLst>
              <a:gd name="adj" fmla="val 4472"/>
            </a:avLst>
          </a:prstGeom>
          <a:solidFill>
            <a:srgbClr val="FFFDF7"/>
          </a:solidFill>
          <a:ln w="6350">
            <a:solidFill>
              <a:srgbClr val="DAD5C3"/>
            </a:solidFill>
            <a:prstDash val="solid"/>
          </a:ln>
        </p:spPr>
        <p:txBody>
          <a:bodyPr/>
          <a:lstStyle/>
          <a:p>
            <a:endParaRPr lang="fr-CH"/>
          </a:p>
        </p:txBody>
      </p:sp>
      <p:sp>
        <p:nvSpPr>
          <p:cNvPr id="17" name="Text 15"/>
          <p:cNvSpPr/>
          <p:nvPr/>
        </p:nvSpPr>
        <p:spPr>
          <a:xfrm>
            <a:off x="9010650" y="2094161"/>
            <a:ext cx="227609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4707F"/>
                </a:solidFill>
                <a:latin typeface="Nunito Sans" pitchFamily="34" charset="0"/>
                <a:ea typeface="Nunito Sans" pitchFamily="34" charset="-122"/>
                <a:cs typeface="Nunito Sans" pitchFamily="34" charset="-120"/>
              </a:rPr>
              <a:t>In real time</a:t>
            </a:r>
            <a:endParaRPr lang="en-US" sz="1200" dirty="0"/>
          </a:p>
        </p:txBody>
      </p:sp>
      <p:sp>
        <p:nvSpPr>
          <p:cNvPr id="18" name="Text 16"/>
          <p:cNvSpPr/>
          <p:nvPr/>
        </p:nvSpPr>
        <p:spPr>
          <a:xfrm>
            <a:off x="9010650" y="2409081"/>
            <a:ext cx="2276094"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Balancing</a:t>
            </a:r>
            <a:endParaRPr lang="en-US" sz="2200" dirty="0"/>
          </a:p>
        </p:txBody>
      </p:sp>
      <p:sp>
        <p:nvSpPr>
          <p:cNvPr id="19" name="Text 17"/>
          <p:cNvSpPr/>
          <p:nvPr/>
        </p:nvSpPr>
        <p:spPr>
          <a:xfrm>
            <a:off x="9010650" y="2845941"/>
            <a:ext cx="2276094"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The grid operators even out the last deviations.</a:t>
            </a:r>
            <a:endParaRPr lang="en-US" sz="1600" dirty="0"/>
          </a:p>
        </p:txBody>
      </p:sp>
      <p:sp>
        <p:nvSpPr>
          <p:cNvPr id="20" name="Text 18"/>
          <p:cNvSpPr/>
          <p:nvPr/>
        </p:nvSpPr>
        <p:spPr>
          <a:xfrm>
            <a:off x="812800" y="4447332"/>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The closer to delivery, the better the weather forecast. That helps wind and solar.</a:t>
            </a:r>
            <a:endParaRPr lang="en-US" sz="1600" dirty="0"/>
          </a:p>
        </p:txBody>
      </p:sp>
      <p:sp>
        <p:nvSpPr>
          <p:cNvPr id="21" name="Text 19"/>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Sources: European Commission, EPEX SPOT</a:t>
            </a:r>
            <a:endParaRPr lang="en-US" sz="1200" dirty="0"/>
          </a:p>
        </p:txBody>
      </p:sp>
      <p:sp>
        <p:nvSpPr>
          <p:cNvPr id="22" name="Text 20"/>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1 · THE MERIT ORDER, STEP 1</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How the electricity price is set</a:t>
            </a:r>
            <a:endParaRPr lang="en-US" sz="3600" dirty="0"/>
          </a:p>
        </p:txBody>
      </p:sp>
      <p:sp>
        <p:nvSpPr>
          <p:cNvPr id="4" name="Text 2"/>
          <p:cNvSpPr/>
          <p:nvPr/>
        </p:nvSpPr>
        <p:spPr>
          <a:xfrm>
            <a:off x="812800" y="183381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3F4C5E"/>
                </a:solidFill>
                <a:latin typeface="Nunito Sans" pitchFamily="34" charset="0"/>
                <a:ea typeface="Nunito Sans" pitchFamily="34" charset="-122"/>
                <a:cs typeface="Nunito Sans" pitchFamily="34" charset="-120"/>
              </a:rPr>
              <a:t>Example:</a:t>
            </a:r>
            <a:r>
              <a:rPr lang="en-US" sz="1600" dirty="0">
                <a:solidFill>
                  <a:srgbClr val="3F4C5E"/>
                </a:solidFill>
                <a:latin typeface="Nunito Sans" pitchFamily="34" charset="0"/>
                <a:ea typeface="Nunito Sans" pitchFamily="34" charset="-122"/>
                <a:cs typeface="Nunito Sans" pitchFamily="34" charset="-120"/>
              </a:rPr>
              <a:t> At 7 pm, 32 GW are needed. Bids are sorted from cheap to expensive.</a:t>
            </a:r>
            <a:endParaRPr lang="en-US" sz="16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334171"/>
          <a:ext cx="10553700" cy="3075387"/>
        </p:xfrm>
        <a:graphic>
          <a:graphicData uri="http://schemas.openxmlformats.org/drawingml/2006/table">
            <a:tbl>
              <a:tblPr/>
              <a:tblGrid>
                <a:gridCol w="2110740">
                  <a:extLst>
                    <a:ext uri="{9D8B030D-6E8A-4147-A177-3AD203B41FA5}">
                      <a16:colId xmlns:a16="http://schemas.microsoft.com/office/drawing/2014/main" val="20000"/>
                    </a:ext>
                  </a:extLst>
                </a:gridCol>
                <a:gridCol w="1688592">
                  <a:extLst>
                    <a:ext uri="{9D8B030D-6E8A-4147-A177-3AD203B41FA5}">
                      <a16:colId xmlns:a16="http://schemas.microsoft.com/office/drawing/2014/main" val="20001"/>
                    </a:ext>
                  </a:extLst>
                </a:gridCol>
                <a:gridCol w="2110740">
                  <a:extLst>
                    <a:ext uri="{9D8B030D-6E8A-4147-A177-3AD203B41FA5}">
                      <a16:colId xmlns:a16="http://schemas.microsoft.com/office/drawing/2014/main" val="20002"/>
                    </a:ext>
                  </a:extLst>
                </a:gridCol>
                <a:gridCol w="1688592">
                  <a:extLst>
                    <a:ext uri="{9D8B030D-6E8A-4147-A177-3AD203B41FA5}">
                      <a16:colId xmlns:a16="http://schemas.microsoft.com/office/drawing/2014/main" val="20003"/>
                    </a:ext>
                  </a:extLst>
                </a:gridCol>
                <a:gridCol w="2955036">
                  <a:extLst>
                    <a:ext uri="{9D8B030D-6E8A-4147-A177-3AD203B41FA5}">
                      <a16:colId xmlns:a16="http://schemas.microsoft.com/office/drawing/2014/main" val="20004"/>
                    </a:ext>
                  </a:extLst>
                </a:gridCol>
              </a:tblGrid>
              <a:tr h="439341">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Power plant</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offers</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at a price of</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in total</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Result</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extLst>
                  <a:ext uri="{0D108BD9-81ED-4DB2-BD59-A6C34878D82A}">
                    <a16:rowId xmlns:a16="http://schemas.microsoft.com/office/drawing/2014/main" val="10000"/>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Wind</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6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€0/MWh</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6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runs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1"/>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Solar</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4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€0/MWh</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10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runs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2"/>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Nuclear</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8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€10/MWh</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18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runs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3"/>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Coal</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10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€60/MWh</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28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runs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4"/>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Gas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10 GW</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€110/MWh</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38 GW</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sets the price: €110</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extLst>
                  <a:ext uri="{0D108BD9-81ED-4DB2-BD59-A6C34878D82A}">
                    <a16:rowId xmlns:a16="http://schemas.microsoft.com/office/drawing/2014/main" val="10005"/>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Oil</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4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€180/MWh</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42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does not run</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8B98D"/>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Text 3"/>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With coal, only 28 GW are reached. Gas supplies the missing 4 GW. Simplified example with invented values.</a:t>
            </a:r>
            <a:endParaRPr lang="en-US" sz="1200" dirty="0"/>
          </a:p>
        </p:txBody>
      </p:sp>
      <p:sp>
        <p:nvSpPr>
          <p:cNvPr id="7" name="Text 4"/>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1 · THE MERIT ORDER, STEP 2</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As a picture: the price staircase</a:t>
            </a:r>
            <a:endParaRPr lang="en-US" sz="3600" dirty="0"/>
          </a:p>
        </p:txBody>
      </p:sp>
      <p:sp>
        <p:nvSpPr>
          <p:cNvPr id="4" name="Shape 2"/>
          <p:cNvSpPr/>
          <p:nvPr/>
        </p:nvSpPr>
        <p:spPr>
          <a:xfrm>
            <a:off x="812800" y="4513511"/>
            <a:ext cx="889000" cy="88900"/>
          </a:xfrm>
          <a:prstGeom prst="rect">
            <a:avLst/>
          </a:prstGeom>
          <a:solidFill>
            <a:srgbClr val="14707F"/>
          </a:solidFill>
          <a:ln/>
        </p:spPr>
        <p:txBody>
          <a:bodyPr/>
          <a:lstStyle/>
          <a:p>
            <a:endParaRPr lang="fr-CH"/>
          </a:p>
        </p:txBody>
      </p:sp>
      <p:sp>
        <p:nvSpPr>
          <p:cNvPr id="5" name="Shape 3"/>
          <p:cNvSpPr/>
          <p:nvPr/>
        </p:nvSpPr>
        <p:spPr>
          <a:xfrm>
            <a:off x="1727200" y="4513511"/>
            <a:ext cx="592683" cy="88900"/>
          </a:xfrm>
          <a:prstGeom prst="rect">
            <a:avLst/>
          </a:prstGeom>
          <a:solidFill>
            <a:srgbClr val="F2B632"/>
          </a:solidFill>
          <a:ln/>
        </p:spPr>
        <p:txBody>
          <a:bodyPr/>
          <a:lstStyle/>
          <a:p>
            <a:endParaRPr lang="fr-CH"/>
          </a:p>
        </p:txBody>
      </p:sp>
      <p:sp>
        <p:nvSpPr>
          <p:cNvPr id="6" name="Shape 4"/>
          <p:cNvSpPr/>
          <p:nvPr/>
        </p:nvSpPr>
        <p:spPr>
          <a:xfrm>
            <a:off x="2345283" y="4373811"/>
            <a:ext cx="1185317" cy="228600"/>
          </a:xfrm>
          <a:prstGeom prst="rect">
            <a:avLst/>
          </a:prstGeom>
          <a:solidFill>
            <a:srgbClr val="8A7FB5"/>
          </a:solidFill>
          <a:ln/>
        </p:spPr>
        <p:txBody>
          <a:bodyPr/>
          <a:lstStyle/>
          <a:p>
            <a:endParaRPr lang="fr-CH"/>
          </a:p>
        </p:txBody>
      </p:sp>
      <p:sp>
        <p:nvSpPr>
          <p:cNvPr id="7" name="Shape 5"/>
          <p:cNvSpPr/>
          <p:nvPr/>
        </p:nvSpPr>
        <p:spPr>
          <a:xfrm>
            <a:off x="3556000" y="3675311"/>
            <a:ext cx="1481634" cy="927100"/>
          </a:xfrm>
          <a:prstGeom prst="rect">
            <a:avLst/>
          </a:prstGeom>
          <a:solidFill>
            <a:srgbClr val="5C6777"/>
          </a:solidFill>
          <a:ln/>
        </p:spPr>
        <p:txBody>
          <a:bodyPr/>
          <a:lstStyle/>
          <a:p>
            <a:endParaRPr lang="fr-CH"/>
          </a:p>
        </p:txBody>
      </p:sp>
      <p:sp>
        <p:nvSpPr>
          <p:cNvPr id="8" name="Shape 6"/>
          <p:cNvSpPr/>
          <p:nvPr/>
        </p:nvSpPr>
        <p:spPr>
          <a:xfrm>
            <a:off x="5063034" y="2976811"/>
            <a:ext cx="1481683" cy="1625600"/>
          </a:xfrm>
          <a:prstGeom prst="rect">
            <a:avLst/>
          </a:prstGeom>
          <a:solidFill>
            <a:srgbClr val="D9682B"/>
          </a:solidFill>
          <a:ln/>
        </p:spPr>
        <p:txBody>
          <a:bodyPr/>
          <a:lstStyle/>
          <a:p>
            <a:endParaRPr lang="fr-CH"/>
          </a:p>
        </p:txBody>
      </p:sp>
      <p:sp>
        <p:nvSpPr>
          <p:cNvPr id="9" name="Shape 7"/>
          <p:cNvSpPr/>
          <p:nvPr/>
        </p:nvSpPr>
        <p:spPr>
          <a:xfrm>
            <a:off x="6570117" y="1998911"/>
            <a:ext cx="592683" cy="2603500"/>
          </a:xfrm>
          <a:prstGeom prst="rect">
            <a:avLst/>
          </a:prstGeom>
          <a:solidFill>
            <a:srgbClr val="8C2F1B"/>
          </a:solidFill>
          <a:ln/>
        </p:spPr>
        <p:txBody>
          <a:bodyPr/>
          <a:lstStyle/>
          <a:p>
            <a:endParaRPr lang="fr-CH"/>
          </a:p>
        </p:txBody>
      </p:sp>
      <p:sp>
        <p:nvSpPr>
          <p:cNvPr id="10" name="Shape 8"/>
          <p:cNvSpPr/>
          <p:nvPr/>
        </p:nvSpPr>
        <p:spPr>
          <a:xfrm>
            <a:off x="5670550" y="1935411"/>
            <a:ext cx="1492250" cy="2667000"/>
          </a:xfrm>
          <a:prstGeom prst="rect">
            <a:avLst/>
          </a:prstGeom>
          <a:solidFill>
            <a:srgbClr val="F6F4EC">
              <a:alpha val="72000"/>
            </a:srgbClr>
          </a:solidFill>
          <a:ln/>
        </p:spPr>
        <p:txBody>
          <a:bodyPr/>
          <a:lstStyle/>
          <a:p>
            <a:endParaRPr lang="fr-CH"/>
          </a:p>
        </p:txBody>
      </p:sp>
      <p:sp>
        <p:nvSpPr>
          <p:cNvPr id="11" name="Shape 9"/>
          <p:cNvSpPr/>
          <p:nvPr/>
        </p:nvSpPr>
        <p:spPr>
          <a:xfrm>
            <a:off x="812800" y="2964111"/>
            <a:ext cx="4845050" cy="25400"/>
          </a:xfrm>
          <a:prstGeom prst="rect">
            <a:avLst/>
          </a:prstGeom>
          <a:solidFill>
            <a:srgbClr val="A8480F"/>
          </a:solidFill>
          <a:ln/>
        </p:spPr>
        <p:txBody>
          <a:bodyPr/>
          <a:lstStyle/>
          <a:p>
            <a:endParaRPr lang="fr-CH"/>
          </a:p>
        </p:txBody>
      </p:sp>
      <p:sp>
        <p:nvSpPr>
          <p:cNvPr id="12" name="Shape 10"/>
          <p:cNvSpPr/>
          <p:nvPr/>
        </p:nvSpPr>
        <p:spPr>
          <a:xfrm>
            <a:off x="5645150" y="1935411"/>
            <a:ext cx="25400" cy="2667000"/>
          </a:xfrm>
          <a:prstGeom prst="rect">
            <a:avLst/>
          </a:prstGeom>
          <a:solidFill>
            <a:srgbClr val="10233F"/>
          </a:solidFill>
          <a:ln/>
        </p:spPr>
        <p:txBody>
          <a:bodyPr/>
          <a:lstStyle/>
          <a:p>
            <a:endParaRPr lang="fr-CH"/>
          </a:p>
        </p:txBody>
      </p:sp>
      <p:sp>
        <p:nvSpPr>
          <p:cNvPr id="13" name="Text 11"/>
          <p:cNvSpPr/>
          <p:nvPr/>
        </p:nvSpPr>
        <p:spPr>
          <a:xfrm>
            <a:off x="812800" y="2646611"/>
            <a:ext cx="287782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480F"/>
                </a:solidFill>
                <a:latin typeface="Nunito Sans" pitchFamily="34" charset="0"/>
                <a:ea typeface="Nunito Sans" pitchFamily="34" charset="-122"/>
                <a:cs typeface="Nunito Sans" pitchFamily="34" charset="-120"/>
              </a:rPr>
              <a:t>Market price: €110/MWh</a:t>
            </a:r>
            <a:endParaRPr lang="en-US" sz="1200" dirty="0"/>
          </a:p>
        </p:txBody>
      </p:sp>
      <p:sp>
        <p:nvSpPr>
          <p:cNvPr id="14" name="Text 12"/>
          <p:cNvSpPr/>
          <p:nvPr/>
        </p:nvSpPr>
        <p:spPr>
          <a:xfrm>
            <a:off x="3548698" y="1935411"/>
            <a:ext cx="1994852"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10233F"/>
                </a:solidFill>
                <a:latin typeface="Nunito Sans" pitchFamily="34" charset="0"/>
                <a:ea typeface="Nunito Sans" pitchFamily="34" charset="-122"/>
                <a:cs typeface="Nunito Sans" pitchFamily="34" charset="-120"/>
              </a:rPr>
              <a:t>Demand: 32 GW</a:t>
            </a:r>
            <a:endParaRPr lang="en-US" sz="1200" dirty="0"/>
          </a:p>
        </p:txBody>
      </p:sp>
      <p:sp>
        <p:nvSpPr>
          <p:cNvPr id="15" name="Text 13"/>
          <p:cNvSpPr/>
          <p:nvPr/>
        </p:nvSpPr>
        <p:spPr>
          <a:xfrm>
            <a:off x="5734050" y="1935411"/>
            <a:ext cx="812800" cy="452041"/>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5C6777"/>
                </a:solidFill>
                <a:latin typeface="Nunito Sans" pitchFamily="34" charset="0"/>
                <a:ea typeface="Nunito Sans" pitchFamily="34" charset="-122"/>
                <a:cs typeface="Nunito Sans" pitchFamily="34" charset="-120"/>
              </a:rPr>
              <a:t>not needed</a:t>
            </a:r>
            <a:endParaRPr lang="en-US" sz="1200" dirty="0"/>
          </a:p>
        </p:txBody>
      </p:sp>
      <p:sp>
        <p:nvSpPr>
          <p:cNvPr id="16" name="Text 14"/>
          <p:cNvSpPr/>
          <p:nvPr/>
        </p:nvSpPr>
        <p:spPr>
          <a:xfrm>
            <a:off x="812800" y="4678611"/>
            <a:ext cx="9398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Wind</a:t>
            </a:r>
            <a:endParaRPr lang="en-US" sz="1200" dirty="0"/>
          </a:p>
        </p:txBody>
      </p:sp>
      <p:sp>
        <p:nvSpPr>
          <p:cNvPr id="17" name="Text 15"/>
          <p:cNvSpPr/>
          <p:nvPr/>
        </p:nvSpPr>
        <p:spPr>
          <a:xfrm>
            <a:off x="812800" y="4891931"/>
            <a:ext cx="9398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€0</a:t>
            </a:r>
            <a:endParaRPr lang="en-US" sz="1200" dirty="0"/>
          </a:p>
        </p:txBody>
      </p:sp>
      <p:sp>
        <p:nvSpPr>
          <p:cNvPr id="18" name="Text 16"/>
          <p:cNvSpPr/>
          <p:nvPr/>
        </p:nvSpPr>
        <p:spPr>
          <a:xfrm>
            <a:off x="812800" y="5105251"/>
            <a:ext cx="9398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runs</a:t>
            </a:r>
            <a:endParaRPr lang="en-US" sz="1200" dirty="0"/>
          </a:p>
        </p:txBody>
      </p:sp>
      <p:sp>
        <p:nvSpPr>
          <p:cNvPr id="19" name="Text 17"/>
          <p:cNvSpPr/>
          <p:nvPr/>
        </p:nvSpPr>
        <p:spPr>
          <a:xfrm>
            <a:off x="1727200" y="4678611"/>
            <a:ext cx="6434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Solar</a:t>
            </a:r>
            <a:endParaRPr lang="en-US" sz="1200" dirty="0"/>
          </a:p>
        </p:txBody>
      </p:sp>
      <p:sp>
        <p:nvSpPr>
          <p:cNvPr id="20" name="Text 18"/>
          <p:cNvSpPr/>
          <p:nvPr/>
        </p:nvSpPr>
        <p:spPr>
          <a:xfrm>
            <a:off x="1727200" y="4891931"/>
            <a:ext cx="64348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€0</a:t>
            </a:r>
            <a:endParaRPr lang="en-US" sz="1200" dirty="0"/>
          </a:p>
        </p:txBody>
      </p:sp>
      <p:sp>
        <p:nvSpPr>
          <p:cNvPr id="21" name="Text 19"/>
          <p:cNvSpPr/>
          <p:nvPr/>
        </p:nvSpPr>
        <p:spPr>
          <a:xfrm>
            <a:off x="1727200" y="5105251"/>
            <a:ext cx="64348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runs</a:t>
            </a:r>
            <a:endParaRPr lang="en-US" sz="1200" dirty="0"/>
          </a:p>
        </p:txBody>
      </p:sp>
      <p:sp>
        <p:nvSpPr>
          <p:cNvPr id="22" name="Text 20"/>
          <p:cNvSpPr/>
          <p:nvPr/>
        </p:nvSpPr>
        <p:spPr>
          <a:xfrm>
            <a:off x="2345283" y="4678611"/>
            <a:ext cx="123611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Nuclear</a:t>
            </a:r>
            <a:endParaRPr lang="en-US" sz="1200" dirty="0"/>
          </a:p>
        </p:txBody>
      </p:sp>
      <p:sp>
        <p:nvSpPr>
          <p:cNvPr id="23" name="Text 21"/>
          <p:cNvSpPr/>
          <p:nvPr/>
        </p:nvSpPr>
        <p:spPr>
          <a:xfrm>
            <a:off x="2345283" y="4891931"/>
            <a:ext cx="123611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€10</a:t>
            </a:r>
            <a:endParaRPr lang="en-US" sz="1200" dirty="0"/>
          </a:p>
        </p:txBody>
      </p:sp>
      <p:sp>
        <p:nvSpPr>
          <p:cNvPr id="24" name="Text 22"/>
          <p:cNvSpPr/>
          <p:nvPr/>
        </p:nvSpPr>
        <p:spPr>
          <a:xfrm>
            <a:off x="2345283" y="5105251"/>
            <a:ext cx="1236117"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runs</a:t>
            </a:r>
            <a:endParaRPr lang="en-US" sz="1200" dirty="0"/>
          </a:p>
        </p:txBody>
      </p:sp>
      <p:sp>
        <p:nvSpPr>
          <p:cNvPr id="25" name="Text 23"/>
          <p:cNvSpPr/>
          <p:nvPr/>
        </p:nvSpPr>
        <p:spPr>
          <a:xfrm>
            <a:off x="3556000" y="4678611"/>
            <a:ext cx="153243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Coal</a:t>
            </a:r>
            <a:endParaRPr lang="en-US" sz="1200" dirty="0"/>
          </a:p>
        </p:txBody>
      </p:sp>
      <p:sp>
        <p:nvSpPr>
          <p:cNvPr id="26" name="Text 24"/>
          <p:cNvSpPr/>
          <p:nvPr/>
        </p:nvSpPr>
        <p:spPr>
          <a:xfrm>
            <a:off x="3556000" y="4891931"/>
            <a:ext cx="153243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€60</a:t>
            </a:r>
            <a:endParaRPr lang="en-US" sz="1200" dirty="0"/>
          </a:p>
        </p:txBody>
      </p:sp>
      <p:sp>
        <p:nvSpPr>
          <p:cNvPr id="27" name="Text 25"/>
          <p:cNvSpPr/>
          <p:nvPr/>
        </p:nvSpPr>
        <p:spPr>
          <a:xfrm>
            <a:off x="3556000" y="5105251"/>
            <a:ext cx="153243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runs</a:t>
            </a:r>
            <a:endParaRPr lang="en-US" sz="1200" dirty="0"/>
          </a:p>
        </p:txBody>
      </p:sp>
      <p:sp>
        <p:nvSpPr>
          <p:cNvPr id="28" name="Text 26"/>
          <p:cNvSpPr/>
          <p:nvPr/>
        </p:nvSpPr>
        <p:spPr>
          <a:xfrm>
            <a:off x="5063034" y="4678611"/>
            <a:ext cx="15324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Gas</a:t>
            </a:r>
            <a:endParaRPr lang="en-US" sz="1200" dirty="0"/>
          </a:p>
        </p:txBody>
      </p:sp>
      <p:sp>
        <p:nvSpPr>
          <p:cNvPr id="29" name="Text 27"/>
          <p:cNvSpPr/>
          <p:nvPr/>
        </p:nvSpPr>
        <p:spPr>
          <a:xfrm>
            <a:off x="5063034" y="4891931"/>
            <a:ext cx="153248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€110</a:t>
            </a:r>
            <a:endParaRPr lang="en-US" sz="1200" dirty="0"/>
          </a:p>
        </p:txBody>
      </p:sp>
      <p:sp>
        <p:nvSpPr>
          <p:cNvPr id="30" name="Text 28"/>
          <p:cNvSpPr/>
          <p:nvPr/>
        </p:nvSpPr>
        <p:spPr>
          <a:xfrm>
            <a:off x="5063034" y="5105251"/>
            <a:ext cx="15324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480F"/>
                </a:solidFill>
                <a:latin typeface="Nunito Sans" pitchFamily="34" charset="0"/>
                <a:ea typeface="Nunito Sans" pitchFamily="34" charset="-122"/>
                <a:cs typeface="Nunito Sans" pitchFamily="34" charset="-120"/>
              </a:rPr>
              <a:t>4 of 10 GW</a:t>
            </a:r>
            <a:endParaRPr lang="en-US" sz="1200" dirty="0"/>
          </a:p>
        </p:txBody>
      </p:sp>
      <p:sp>
        <p:nvSpPr>
          <p:cNvPr id="31" name="Text 29"/>
          <p:cNvSpPr/>
          <p:nvPr/>
        </p:nvSpPr>
        <p:spPr>
          <a:xfrm>
            <a:off x="6570117" y="4678611"/>
            <a:ext cx="6434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Oil</a:t>
            </a:r>
            <a:endParaRPr lang="en-US" sz="1200" dirty="0"/>
          </a:p>
        </p:txBody>
      </p:sp>
      <p:sp>
        <p:nvSpPr>
          <p:cNvPr id="32" name="Text 30"/>
          <p:cNvSpPr/>
          <p:nvPr/>
        </p:nvSpPr>
        <p:spPr>
          <a:xfrm>
            <a:off x="6570117" y="4891931"/>
            <a:ext cx="64348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€180</a:t>
            </a:r>
            <a:endParaRPr lang="en-US" sz="1200" dirty="0"/>
          </a:p>
        </p:txBody>
      </p:sp>
      <p:sp>
        <p:nvSpPr>
          <p:cNvPr id="33" name="Text 31"/>
          <p:cNvSpPr/>
          <p:nvPr/>
        </p:nvSpPr>
        <p:spPr>
          <a:xfrm>
            <a:off x="6570117" y="5105251"/>
            <a:ext cx="643483"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off</a:t>
            </a:r>
            <a:endParaRPr lang="en-US" sz="1200" dirty="0"/>
          </a:p>
        </p:txBody>
      </p:sp>
      <p:sp>
        <p:nvSpPr>
          <p:cNvPr id="34" name="Text 32"/>
          <p:cNvSpPr/>
          <p:nvPr/>
        </p:nvSpPr>
        <p:spPr>
          <a:xfrm>
            <a:off x="7569200" y="1935411"/>
            <a:ext cx="3924300" cy="8787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3F4C5E"/>
                </a:solidFill>
                <a:latin typeface="Nunito Sans" pitchFamily="34" charset="0"/>
                <a:ea typeface="Nunito Sans" pitchFamily="34" charset="-122"/>
                <a:cs typeface="Nunito Sans" pitchFamily="34" charset="-120"/>
              </a:rPr>
              <a:t>How to read it:</a:t>
            </a:r>
            <a:r>
              <a:rPr lang="en-US" sz="1600" dirty="0">
                <a:solidFill>
                  <a:srgbClr val="3F4C5E"/>
                </a:solidFill>
                <a:latin typeface="Nunito Sans" pitchFamily="34" charset="0"/>
                <a:ea typeface="Nunito Sans" pitchFamily="34" charset="-122"/>
                <a:cs typeface="Nunito Sans" pitchFamily="34" charset="-120"/>
              </a:rPr>
              <a:t> Each step is a power plant. Wide means lots of capacity, tall means expensive.</a:t>
            </a:r>
            <a:endParaRPr lang="en-US" sz="1600" dirty="0"/>
          </a:p>
        </p:txBody>
      </p:sp>
      <p:sp>
        <p:nvSpPr>
          <p:cNvPr id="35" name="Text 33"/>
          <p:cNvSpPr/>
          <p:nvPr/>
        </p:nvSpPr>
        <p:spPr>
          <a:xfrm>
            <a:off x="7569200" y="2941191"/>
            <a:ext cx="3924300"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The demand line hits the gas step. So power now costs €110/MWh.</a:t>
            </a:r>
            <a:endParaRPr lang="en-US" sz="1600" dirty="0"/>
          </a:p>
        </p:txBody>
      </p:sp>
      <p:sp>
        <p:nvSpPr>
          <p:cNvPr id="36" name="Text 34"/>
          <p:cNvSpPr/>
          <p:nvPr/>
        </p:nvSpPr>
        <p:spPr>
          <a:xfrm>
            <a:off x="7569200" y="3662511"/>
            <a:ext cx="3810000" cy="1158180"/>
          </a:xfrm>
          <a:prstGeom prst="roundRect">
            <a:avLst>
              <a:gd name="adj" fmla="val 8772"/>
            </a:avLst>
          </a:prstGeom>
          <a:solidFill>
            <a:srgbClr val="FBE7B0"/>
          </a:solidFill>
          <a:ln/>
        </p:spPr>
        <p:txBody>
          <a:bodyPr wrap="square" lIns="122642" tIns="122642" rIns="17486" bIns="97242"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Everyone left of the line receives €110. Even the wind farm, which asked for €0.</a:t>
            </a:r>
            <a:endParaRPr lang="en-US" sz="1600" dirty="0"/>
          </a:p>
        </p:txBody>
      </p:sp>
      <p:sp>
        <p:nvSpPr>
          <p:cNvPr id="37" name="Text 35"/>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Width = capacity in GW · Height = minimum price in €/MWh · Simplified example with invented values</a:t>
            </a:r>
            <a:endParaRPr lang="en-US" sz="1200" dirty="0"/>
          </a:p>
        </p:txBody>
      </p:sp>
      <p:sp>
        <p:nvSpPr>
          <p:cNvPr id="38" name="Text 36"/>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1 · THE MERIT ORDER, STEP 3</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More wind, lower price</a:t>
            </a:r>
            <a:endParaRPr lang="en-US" sz="3600" dirty="0"/>
          </a:p>
        </p:txBody>
      </p:sp>
      <p:sp>
        <p:nvSpPr>
          <p:cNvPr id="4" name="Text 2"/>
          <p:cNvSpPr/>
          <p:nvPr/>
        </p:nvSpPr>
        <p:spPr>
          <a:xfrm>
            <a:off x="812800" y="183381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Little wind: 6 GW</a:t>
            </a:r>
            <a:endParaRPr lang="en-US" sz="1600" dirty="0"/>
          </a:p>
        </p:txBody>
      </p:sp>
      <p:sp>
        <p:nvSpPr>
          <p:cNvPr id="5" name="Shape 3"/>
          <p:cNvSpPr/>
          <p:nvPr/>
        </p:nvSpPr>
        <p:spPr>
          <a:xfrm>
            <a:off x="812800" y="3261271"/>
            <a:ext cx="933450" cy="50800"/>
          </a:xfrm>
          <a:prstGeom prst="rect">
            <a:avLst/>
          </a:prstGeom>
          <a:solidFill>
            <a:srgbClr val="14707F"/>
          </a:solidFill>
          <a:ln/>
        </p:spPr>
        <p:txBody>
          <a:bodyPr/>
          <a:lstStyle/>
          <a:p>
            <a:endParaRPr lang="fr-CH"/>
          </a:p>
        </p:txBody>
      </p:sp>
      <p:sp>
        <p:nvSpPr>
          <p:cNvPr id="6" name="Shape 4"/>
          <p:cNvSpPr/>
          <p:nvPr/>
        </p:nvSpPr>
        <p:spPr>
          <a:xfrm>
            <a:off x="1771650" y="3261271"/>
            <a:ext cx="622300" cy="50800"/>
          </a:xfrm>
          <a:prstGeom prst="rect">
            <a:avLst/>
          </a:prstGeom>
          <a:solidFill>
            <a:srgbClr val="F2B632"/>
          </a:solidFill>
          <a:ln/>
        </p:spPr>
        <p:txBody>
          <a:bodyPr/>
          <a:lstStyle/>
          <a:p>
            <a:endParaRPr lang="fr-CH"/>
          </a:p>
        </p:txBody>
      </p:sp>
      <p:sp>
        <p:nvSpPr>
          <p:cNvPr id="7" name="Shape 5"/>
          <p:cNvSpPr/>
          <p:nvPr/>
        </p:nvSpPr>
        <p:spPr>
          <a:xfrm>
            <a:off x="2419350" y="3197771"/>
            <a:ext cx="1244600" cy="114300"/>
          </a:xfrm>
          <a:prstGeom prst="rect">
            <a:avLst/>
          </a:prstGeom>
          <a:solidFill>
            <a:srgbClr val="8A7FB5"/>
          </a:solidFill>
          <a:ln/>
        </p:spPr>
        <p:txBody>
          <a:bodyPr/>
          <a:lstStyle/>
          <a:p>
            <a:endParaRPr lang="fr-CH"/>
          </a:p>
        </p:txBody>
      </p:sp>
      <p:sp>
        <p:nvSpPr>
          <p:cNvPr id="8" name="Shape 6"/>
          <p:cNvSpPr/>
          <p:nvPr/>
        </p:nvSpPr>
        <p:spPr>
          <a:xfrm>
            <a:off x="3689350" y="2899321"/>
            <a:ext cx="1555750" cy="412750"/>
          </a:xfrm>
          <a:prstGeom prst="rect">
            <a:avLst/>
          </a:prstGeom>
          <a:solidFill>
            <a:srgbClr val="5C6777"/>
          </a:solidFill>
          <a:ln/>
        </p:spPr>
        <p:txBody>
          <a:bodyPr/>
          <a:lstStyle/>
          <a:p>
            <a:endParaRPr lang="fr-CH"/>
          </a:p>
        </p:txBody>
      </p:sp>
      <p:sp>
        <p:nvSpPr>
          <p:cNvPr id="9" name="Shape 7"/>
          <p:cNvSpPr/>
          <p:nvPr/>
        </p:nvSpPr>
        <p:spPr>
          <a:xfrm>
            <a:off x="5270500" y="2594521"/>
            <a:ext cx="1555750" cy="717550"/>
          </a:xfrm>
          <a:prstGeom prst="rect">
            <a:avLst/>
          </a:prstGeom>
          <a:solidFill>
            <a:srgbClr val="D9682B"/>
          </a:solidFill>
          <a:ln/>
        </p:spPr>
        <p:txBody>
          <a:bodyPr/>
          <a:lstStyle/>
          <a:p>
            <a:endParaRPr lang="fr-CH"/>
          </a:p>
        </p:txBody>
      </p:sp>
      <p:sp>
        <p:nvSpPr>
          <p:cNvPr id="10" name="Shape 8"/>
          <p:cNvSpPr/>
          <p:nvPr/>
        </p:nvSpPr>
        <p:spPr>
          <a:xfrm>
            <a:off x="6851650" y="2175421"/>
            <a:ext cx="622300" cy="1136650"/>
          </a:xfrm>
          <a:prstGeom prst="rect">
            <a:avLst/>
          </a:prstGeom>
          <a:solidFill>
            <a:srgbClr val="8C2F1B"/>
          </a:solidFill>
          <a:ln/>
        </p:spPr>
        <p:txBody>
          <a:bodyPr/>
          <a:lstStyle/>
          <a:p>
            <a:endParaRPr lang="fr-CH"/>
          </a:p>
        </p:txBody>
      </p:sp>
      <p:sp>
        <p:nvSpPr>
          <p:cNvPr id="11" name="Shape 9"/>
          <p:cNvSpPr/>
          <p:nvPr/>
        </p:nvSpPr>
        <p:spPr>
          <a:xfrm>
            <a:off x="5905500" y="2169071"/>
            <a:ext cx="1568450" cy="1143000"/>
          </a:xfrm>
          <a:prstGeom prst="rect">
            <a:avLst/>
          </a:prstGeom>
          <a:solidFill>
            <a:srgbClr val="F6F4EC">
              <a:alpha val="72000"/>
            </a:srgbClr>
          </a:solidFill>
          <a:ln/>
        </p:spPr>
        <p:txBody>
          <a:bodyPr/>
          <a:lstStyle/>
          <a:p>
            <a:endParaRPr lang="fr-CH"/>
          </a:p>
        </p:txBody>
      </p:sp>
      <p:sp>
        <p:nvSpPr>
          <p:cNvPr id="12" name="Shape 10"/>
          <p:cNvSpPr/>
          <p:nvPr/>
        </p:nvSpPr>
        <p:spPr>
          <a:xfrm>
            <a:off x="812800" y="2581821"/>
            <a:ext cx="5080000" cy="25400"/>
          </a:xfrm>
          <a:prstGeom prst="rect">
            <a:avLst/>
          </a:prstGeom>
          <a:solidFill>
            <a:srgbClr val="A8480F"/>
          </a:solidFill>
          <a:ln/>
        </p:spPr>
        <p:txBody>
          <a:bodyPr/>
          <a:lstStyle/>
          <a:p>
            <a:endParaRPr lang="fr-CH"/>
          </a:p>
        </p:txBody>
      </p:sp>
      <p:sp>
        <p:nvSpPr>
          <p:cNvPr id="13" name="Shape 11"/>
          <p:cNvSpPr/>
          <p:nvPr/>
        </p:nvSpPr>
        <p:spPr>
          <a:xfrm>
            <a:off x="5880100" y="2169071"/>
            <a:ext cx="25400" cy="1143000"/>
          </a:xfrm>
          <a:prstGeom prst="rect">
            <a:avLst/>
          </a:prstGeom>
          <a:solidFill>
            <a:srgbClr val="10233F"/>
          </a:solidFill>
          <a:ln/>
        </p:spPr>
        <p:txBody>
          <a:bodyPr/>
          <a:lstStyle/>
          <a:p>
            <a:endParaRPr lang="fr-CH"/>
          </a:p>
        </p:txBody>
      </p:sp>
      <p:sp>
        <p:nvSpPr>
          <p:cNvPr id="14" name="Text 12"/>
          <p:cNvSpPr/>
          <p:nvPr/>
        </p:nvSpPr>
        <p:spPr>
          <a:xfrm>
            <a:off x="3802507" y="2169071"/>
            <a:ext cx="2001393"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10233F"/>
                </a:solidFill>
                <a:latin typeface="Nunito Sans" pitchFamily="34" charset="0"/>
                <a:ea typeface="Nunito Sans" pitchFamily="34" charset="-122"/>
                <a:cs typeface="Nunito Sans" pitchFamily="34" charset="-120"/>
              </a:rPr>
              <a:t>Demand: 32 GW</a:t>
            </a:r>
            <a:endParaRPr lang="en-US" sz="1200" dirty="0"/>
          </a:p>
        </p:txBody>
      </p:sp>
      <p:sp>
        <p:nvSpPr>
          <p:cNvPr id="15" name="Text 13"/>
          <p:cNvSpPr/>
          <p:nvPr/>
        </p:nvSpPr>
        <p:spPr>
          <a:xfrm>
            <a:off x="812800" y="3362871"/>
            <a:ext cx="98425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Wind</a:t>
            </a:r>
            <a:endParaRPr lang="en-US" sz="1200" dirty="0"/>
          </a:p>
        </p:txBody>
      </p:sp>
      <p:sp>
        <p:nvSpPr>
          <p:cNvPr id="16" name="Text 14"/>
          <p:cNvSpPr/>
          <p:nvPr/>
        </p:nvSpPr>
        <p:spPr>
          <a:xfrm>
            <a:off x="1771650" y="3362871"/>
            <a:ext cx="6731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Solar</a:t>
            </a:r>
            <a:endParaRPr lang="en-US" sz="1200" dirty="0"/>
          </a:p>
        </p:txBody>
      </p:sp>
      <p:sp>
        <p:nvSpPr>
          <p:cNvPr id="17" name="Text 15"/>
          <p:cNvSpPr/>
          <p:nvPr/>
        </p:nvSpPr>
        <p:spPr>
          <a:xfrm>
            <a:off x="2419350" y="3362871"/>
            <a:ext cx="12954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Nuclear</a:t>
            </a:r>
            <a:endParaRPr lang="en-US" sz="1200" dirty="0"/>
          </a:p>
        </p:txBody>
      </p:sp>
      <p:sp>
        <p:nvSpPr>
          <p:cNvPr id="18" name="Text 16"/>
          <p:cNvSpPr/>
          <p:nvPr/>
        </p:nvSpPr>
        <p:spPr>
          <a:xfrm>
            <a:off x="3689350" y="3362871"/>
            <a:ext cx="160655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Coal</a:t>
            </a:r>
            <a:endParaRPr lang="en-US" sz="1200" dirty="0"/>
          </a:p>
        </p:txBody>
      </p:sp>
      <p:sp>
        <p:nvSpPr>
          <p:cNvPr id="19" name="Text 17"/>
          <p:cNvSpPr/>
          <p:nvPr/>
        </p:nvSpPr>
        <p:spPr>
          <a:xfrm>
            <a:off x="5270500" y="3362871"/>
            <a:ext cx="160655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480F"/>
                </a:solidFill>
                <a:latin typeface="Nunito Sans" pitchFamily="34" charset="0"/>
                <a:ea typeface="Nunito Sans" pitchFamily="34" charset="-122"/>
                <a:cs typeface="Nunito Sans" pitchFamily="34" charset="-120"/>
              </a:rPr>
              <a:t>Gas</a:t>
            </a:r>
            <a:endParaRPr lang="en-US" sz="1200" dirty="0"/>
          </a:p>
        </p:txBody>
      </p:sp>
      <p:sp>
        <p:nvSpPr>
          <p:cNvPr id="20" name="Text 18"/>
          <p:cNvSpPr/>
          <p:nvPr/>
        </p:nvSpPr>
        <p:spPr>
          <a:xfrm>
            <a:off x="6851650" y="3362871"/>
            <a:ext cx="6731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Oil</a:t>
            </a:r>
            <a:endParaRPr lang="en-US" sz="1200" dirty="0"/>
          </a:p>
        </p:txBody>
      </p:sp>
      <p:sp>
        <p:nvSpPr>
          <p:cNvPr id="21" name="Text 19"/>
          <p:cNvSpPr/>
          <p:nvPr/>
        </p:nvSpPr>
        <p:spPr>
          <a:xfrm>
            <a:off x="9474200" y="2407841"/>
            <a:ext cx="1962150"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0233F"/>
                </a:solidFill>
                <a:latin typeface="Domine" pitchFamily="18" charset="0"/>
                <a:ea typeface="Domine" pitchFamily="18" charset="-122"/>
                <a:cs typeface="Domine" pitchFamily="18" charset="-120"/>
              </a:rPr>
              <a:t>€110</a:t>
            </a:r>
            <a:endParaRPr lang="en-US" sz="3600" dirty="0"/>
          </a:p>
        </p:txBody>
      </p:sp>
      <p:sp>
        <p:nvSpPr>
          <p:cNvPr id="22" name="Text 20"/>
          <p:cNvSpPr/>
          <p:nvPr/>
        </p:nvSpPr>
        <p:spPr>
          <a:xfrm>
            <a:off x="9474200" y="2910731"/>
            <a:ext cx="1962150"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per MWh. Gas sets the price.</a:t>
            </a:r>
            <a:endParaRPr lang="en-US" sz="1200" dirty="0"/>
          </a:p>
        </p:txBody>
      </p:sp>
      <p:sp>
        <p:nvSpPr>
          <p:cNvPr id="23" name="Text 21"/>
          <p:cNvSpPr/>
          <p:nvPr/>
        </p:nvSpPr>
        <p:spPr>
          <a:xfrm>
            <a:off x="812800" y="377939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Lots of wind: 16 GW</a:t>
            </a:r>
            <a:endParaRPr lang="en-US" sz="1600" dirty="0"/>
          </a:p>
        </p:txBody>
      </p:sp>
      <p:sp>
        <p:nvSpPr>
          <p:cNvPr id="24" name="Shape 22"/>
          <p:cNvSpPr/>
          <p:nvPr/>
        </p:nvSpPr>
        <p:spPr>
          <a:xfrm>
            <a:off x="812800" y="5206851"/>
            <a:ext cx="2489200" cy="50800"/>
          </a:xfrm>
          <a:prstGeom prst="rect">
            <a:avLst/>
          </a:prstGeom>
          <a:solidFill>
            <a:srgbClr val="14707F"/>
          </a:solidFill>
          <a:ln/>
        </p:spPr>
        <p:txBody>
          <a:bodyPr/>
          <a:lstStyle/>
          <a:p>
            <a:endParaRPr lang="fr-CH"/>
          </a:p>
        </p:txBody>
      </p:sp>
      <p:sp>
        <p:nvSpPr>
          <p:cNvPr id="25" name="Shape 23"/>
          <p:cNvSpPr/>
          <p:nvPr/>
        </p:nvSpPr>
        <p:spPr>
          <a:xfrm>
            <a:off x="3327400" y="5206851"/>
            <a:ext cx="622300" cy="50800"/>
          </a:xfrm>
          <a:prstGeom prst="rect">
            <a:avLst/>
          </a:prstGeom>
          <a:solidFill>
            <a:srgbClr val="F2B632"/>
          </a:solidFill>
          <a:ln/>
        </p:spPr>
        <p:txBody>
          <a:bodyPr/>
          <a:lstStyle/>
          <a:p>
            <a:endParaRPr lang="fr-CH"/>
          </a:p>
        </p:txBody>
      </p:sp>
      <p:sp>
        <p:nvSpPr>
          <p:cNvPr id="26" name="Shape 24"/>
          <p:cNvSpPr/>
          <p:nvPr/>
        </p:nvSpPr>
        <p:spPr>
          <a:xfrm>
            <a:off x="3975100" y="5143351"/>
            <a:ext cx="1244600" cy="114300"/>
          </a:xfrm>
          <a:prstGeom prst="rect">
            <a:avLst/>
          </a:prstGeom>
          <a:solidFill>
            <a:srgbClr val="8A7FB5"/>
          </a:solidFill>
          <a:ln/>
        </p:spPr>
        <p:txBody>
          <a:bodyPr/>
          <a:lstStyle/>
          <a:p>
            <a:endParaRPr lang="fr-CH"/>
          </a:p>
        </p:txBody>
      </p:sp>
      <p:sp>
        <p:nvSpPr>
          <p:cNvPr id="27" name="Shape 25"/>
          <p:cNvSpPr/>
          <p:nvPr/>
        </p:nvSpPr>
        <p:spPr>
          <a:xfrm>
            <a:off x="5245100" y="4844901"/>
            <a:ext cx="1555750" cy="412750"/>
          </a:xfrm>
          <a:prstGeom prst="rect">
            <a:avLst/>
          </a:prstGeom>
          <a:solidFill>
            <a:srgbClr val="5C6777"/>
          </a:solidFill>
          <a:ln/>
        </p:spPr>
        <p:txBody>
          <a:bodyPr/>
          <a:lstStyle/>
          <a:p>
            <a:endParaRPr lang="fr-CH"/>
          </a:p>
        </p:txBody>
      </p:sp>
      <p:sp>
        <p:nvSpPr>
          <p:cNvPr id="28" name="Shape 26"/>
          <p:cNvSpPr/>
          <p:nvPr/>
        </p:nvSpPr>
        <p:spPr>
          <a:xfrm>
            <a:off x="6826250" y="4540101"/>
            <a:ext cx="1555750" cy="717550"/>
          </a:xfrm>
          <a:prstGeom prst="rect">
            <a:avLst/>
          </a:prstGeom>
          <a:solidFill>
            <a:srgbClr val="D9682B"/>
          </a:solidFill>
          <a:ln/>
        </p:spPr>
        <p:txBody>
          <a:bodyPr/>
          <a:lstStyle/>
          <a:p>
            <a:endParaRPr lang="fr-CH"/>
          </a:p>
        </p:txBody>
      </p:sp>
      <p:sp>
        <p:nvSpPr>
          <p:cNvPr id="29" name="Shape 27"/>
          <p:cNvSpPr/>
          <p:nvPr/>
        </p:nvSpPr>
        <p:spPr>
          <a:xfrm>
            <a:off x="8407400" y="4121001"/>
            <a:ext cx="622300" cy="1136650"/>
          </a:xfrm>
          <a:prstGeom prst="rect">
            <a:avLst/>
          </a:prstGeom>
          <a:solidFill>
            <a:srgbClr val="8C2F1B"/>
          </a:solidFill>
          <a:ln/>
        </p:spPr>
        <p:txBody>
          <a:bodyPr/>
          <a:lstStyle/>
          <a:p>
            <a:endParaRPr lang="fr-CH"/>
          </a:p>
        </p:txBody>
      </p:sp>
      <p:sp>
        <p:nvSpPr>
          <p:cNvPr id="30" name="Shape 28"/>
          <p:cNvSpPr/>
          <p:nvPr/>
        </p:nvSpPr>
        <p:spPr>
          <a:xfrm>
            <a:off x="5880100" y="4114651"/>
            <a:ext cx="3149600" cy="1143000"/>
          </a:xfrm>
          <a:prstGeom prst="rect">
            <a:avLst/>
          </a:prstGeom>
          <a:solidFill>
            <a:srgbClr val="F6F4EC">
              <a:alpha val="72000"/>
            </a:srgbClr>
          </a:solidFill>
          <a:ln/>
        </p:spPr>
        <p:txBody>
          <a:bodyPr/>
          <a:lstStyle/>
          <a:p>
            <a:endParaRPr lang="fr-CH"/>
          </a:p>
        </p:txBody>
      </p:sp>
      <p:sp>
        <p:nvSpPr>
          <p:cNvPr id="31" name="Shape 29"/>
          <p:cNvSpPr/>
          <p:nvPr/>
        </p:nvSpPr>
        <p:spPr>
          <a:xfrm>
            <a:off x="812800" y="4832201"/>
            <a:ext cx="5054600" cy="25400"/>
          </a:xfrm>
          <a:prstGeom prst="rect">
            <a:avLst/>
          </a:prstGeom>
          <a:solidFill>
            <a:srgbClr val="A8480F"/>
          </a:solidFill>
          <a:ln/>
        </p:spPr>
        <p:txBody>
          <a:bodyPr/>
          <a:lstStyle/>
          <a:p>
            <a:endParaRPr lang="fr-CH"/>
          </a:p>
        </p:txBody>
      </p:sp>
      <p:sp>
        <p:nvSpPr>
          <p:cNvPr id="32" name="Shape 30"/>
          <p:cNvSpPr/>
          <p:nvPr/>
        </p:nvSpPr>
        <p:spPr>
          <a:xfrm>
            <a:off x="5854700" y="4114651"/>
            <a:ext cx="25400" cy="1143000"/>
          </a:xfrm>
          <a:prstGeom prst="rect">
            <a:avLst/>
          </a:prstGeom>
          <a:solidFill>
            <a:srgbClr val="10233F"/>
          </a:solidFill>
          <a:ln/>
        </p:spPr>
        <p:txBody>
          <a:bodyPr/>
          <a:lstStyle/>
          <a:p>
            <a:endParaRPr lang="fr-CH"/>
          </a:p>
        </p:txBody>
      </p:sp>
      <p:sp>
        <p:nvSpPr>
          <p:cNvPr id="33" name="Text 31"/>
          <p:cNvSpPr/>
          <p:nvPr/>
        </p:nvSpPr>
        <p:spPr>
          <a:xfrm>
            <a:off x="3777107" y="4114651"/>
            <a:ext cx="2001393" cy="23872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10233F"/>
                </a:solidFill>
                <a:latin typeface="Nunito Sans" pitchFamily="34" charset="0"/>
                <a:ea typeface="Nunito Sans" pitchFamily="34" charset="-122"/>
                <a:cs typeface="Nunito Sans" pitchFamily="34" charset="-120"/>
              </a:rPr>
              <a:t>Demand: 32 GW</a:t>
            </a:r>
            <a:endParaRPr lang="en-US" sz="1200" dirty="0"/>
          </a:p>
        </p:txBody>
      </p:sp>
      <p:sp>
        <p:nvSpPr>
          <p:cNvPr id="34" name="Text 32"/>
          <p:cNvSpPr/>
          <p:nvPr/>
        </p:nvSpPr>
        <p:spPr>
          <a:xfrm>
            <a:off x="812800" y="5308451"/>
            <a:ext cx="2563876"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Wind</a:t>
            </a:r>
            <a:endParaRPr lang="en-US" sz="1200" dirty="0"/>
          </a:p>
        </p:txBody>
      </p:sp>
      <p:sp>
        <p:nvSpPr>
          <p:cNvPr id="35" name="Text 33"/>
          <p:cNvSpPr/>
          <p:nvPr/>
        </p:nvSpPr>
        <p:spPr>
          <a:xfrm>
            <a:off x="3327400" y="5308451"/>
            <a:ext cx="6731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Solar</a:t>
            </a:r>
            <a:endParaRPr lang="en-US" sz="1200" dirty="0"/>
          </a:p>
        </p:txBody>
      </p:sp>
      <p:sp>
        <p:nvSpPr>
          <p:cNvPr id="36" name="Text 34"/>
          <p:cNvSpPr/>
          <p:nvPr/>
        </p:nvSpPr>
        <p:spPr>
          <a:xfrm>
            <a:off x="3975100" y="5308451"/>
            <a:ext cx="12954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Nuclear</a:t>
            </a:r>
            <a:endParaRPr lang="en-US" sz="1200" dirty="0"/>
          </a:p>
        </p:txBody>
      </p:sp>
      <p:sp>
        <p:nvSpPr>
          <p:cNvPr id="37" name="Text 35"/>
          <p:cNvSpPr/>
          <p:nvPr/>
        </p:nvSpPr>
        <p:spPr>
          <a:xfrm>
            <a:off x="5245100" y="5308451"/>
            <a:ext cx="160655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A8480F"/>
                </a:solidFill>
                <a:latin typeface="Nunito Sans" pitchFamily="34" charset="0"/>
                <a:ea typeface="Nunito Sans" pitchFamily="34" charset="-122"/>
                <a:cs typeface="Nunito Sans" pitchFamily="34" charset="-120"/>
              </a:rPr>
              <a:t>Coal</a:t>
            </a:r>
            <a:endParaRPr lang="en-US" sz="1200" dirty="0"/>
          </a:p>
        </p:txBody>
      </p:sp>
      <p:sp>
        <p:nvSpPr>
          <p:cNvPr id="38" name="Text 36"/>
          <p:cNvSpPr/>
          <p:nvPr/>
        </p:nvSpPr>
        <p:spPr>
          <a:xfrm>
            <a:off x="6826250" y="5308451"/>
            <a:ext cx="160655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Gas</a:t>
            </a:r>
            <a:endParaRPr lang="en-US" sz="1200" dirty="0"/>
          </a:p>
        </p:txBody>
      </p:sp>
      <p:sp>
        <p:nvSpPr>
          <p:cNvPr id="39" name="Text 37"/>
          <p:cNvSpPr/>
          <p:nvPr/>
        </p:nvSpPr>
        <p:spPr>
          <a:xfrm>
            <a:off x="8407400" y="5308451"/>
            <a:ext cx="67310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0233F"/>
                </a:solidFill>
                <a:latin typeface="Nunito Sans" pitchFamily="34" charset="0"/>
                <a:ea typeface="Nunito Sans" pitchFamily="34" charset="-122"/>
                <a:cs typeface="Nunito Sans" pitchFamily="34" charset="-120"/>
              </a:rPr>
              <a:t>Oil</a:t>
            </a:r>
            <a:endParaRPr lang="en-US" sz="1200" dirty="0"/>
          </a:p>
        </p:txBody>
      </p:sp>
      <p:sp>
        <p:nvSpPr>
          <p:cNvPr id="40" name="Text 38"/>
          <p:cNvSpPr/>
          <p:nvPr/>
        </p:nvSpPr>
        <p:spPr>
          <a:xfrm>
            <a:off x="9474200" y="4353421"/>
            <a:ext cx="1962150"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0233F"/>
                </a:solidFill>
                <a:latin typeface="Domine" pitchFamily="18" charset="0"/>
                <a:ea typeface="Domine" pitchFamily="18" charset="-122"/>
                <a:cs typeface="Domine" pitchFamily="18" charset="-120"/>
              </a:rPr>
              <a:t>€60</a:t>
            </a:r>
            <a:endParaRPr lang="en-US" sz="3600" dirty="0"/>
          </a:p>
        </p:txBody>
      </p:sp>
      <p:sp>
        <p:nvSpPr>
          <p:cNvPr id="41" name="Text 39"/>
          <p:cNvSpPr/>
          <p:nvPr/>
        </p:nvSpPr>
        <p:spPr>
          <a:xfrm>
            <a:off x="9474200" y="4856311"/>
            <a:ext cx="1962150"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per MWh. Coal sets the price.</a:t>
            </a:r>
            <a:endParaRPr lang="en-US" sz="1200" dirty="0"/>
          </a:p>
        </p:txBody>
      </p:sp>
      <p:sp>
        <p:nvSpPr>
          <p:cNvPr id="42" name="Text 40"/>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Same demand, same power plants, just 10 GW more wind. Simplified example with invented values.</a:t>
            </a:r>
            <a:endParaRPr lang="en-US" sz="1200" dirty="0"/>
          </a:p>
        </p:txBody>
      </p:sp>
      <p:sp>
        <p:nvSpPr>
          <p:cNvPr id="43" name="Text 41"/>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233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B632"/>
                </a:solidFill>
                <a:latin typeface="Nunito Sans" pitchFamily="34" charset="0"/>
                <a:ea typeface="Nunito Sans" pitchFamily="34" charset="-122"/>
                <a:cs typeface="Nunito Sans" pitchFamily="34" charset="-120"/>
              </a:rPr>
              <a:t>GROUP TASK 1 · 6 MINUTES</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6F4EC"/>
                </a:solidFill>
                <a:latin typeface="Domine" pitchFamily="18" charset="0"/>
                <a:ea typeface="Domine" pitchFamily="18" charset="-122"/>
                <a:cs typeface="Domine" pitchFamily="18" charset="-120"/>
              </a:rPr>
              <a:t>Build your own merit order</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5321300" cy="3075387"/>
        </p:xfrm>
        <a:graphic>
          <a:graphicData uri="http://schemas.openxmlformats.org/drawingml/2006/table">
            <a:tbl>
              <a:tblPr/>
              <a:tblGrid>
                <a:gridCol w="1756029">
                  <a:extLst>
                    <a:ext uri="{9D8B030D-6E8A-4147-A177-3AD203B41FA5}">
                      <a16:colId xmlns:a16="http://schemas.microsoft.com/office/drawing/2014/main" val="20000"/>
                    </a:ext>
                  </a:extLst>
                </a:gridCol>
                <a:gridCol w="1596390">
                  <a:extLst>
                    <a:ext uri="{9D8B030D-6E8A-4147-A177-3AD203B41FA5}">
                      <a16:colId xmlns:a16="http://schemas.microsoft.com/office/drawing/2014/main" val="20001"/>
                    </a:ext>
                  </a:extLst>
                </a:gridCol>
                <a:gridCol w="1968881">
                  <a:extLst>
                    <a:ext uri="{9D8B030D-6E8A-4147-A177-3AD203B41FA5}">
                      <a16:colId xmlns:a16="http://schemas.microsoft.com/office/drawing/2014/main" val="20002"/>
                    </a:ext>
                  </a:extLst>
                </a:gridCol>
              </a:tblGrid>
              <a:tr h="439341">
                <a:tc>
                  <a:txBody>
                    <a:bodyPr/>
                    <a:lstStyle/>
                    <a:p>
                      <a:pPr marL="0" indent="0">
                        <a:lnSpc>
                          <a:spcPts val="2240"/>
                        </a:lnSpc>
                        <a:buNone/>
                      </a:pPr>
                      <a:r>
                        <a:rPr lang="en-US" sz="1600" b="1" dirty="0">
                          <a:solidFill>
                            <a:srgbClr val="10233F"/>
                          </a:solidFill>
                          <a:latin typeface="Nunito Sans" pitchFamily="34" charset="0"/>
                          <a:ea typeface="Nunito Sans" pitchFamily="34" charset="-122"/>
                          <a:cs typeface="Nunito Sans" pitchFamily="34" charset="-120"/>
                        </a:rPr>
                        <a:t>Power plant</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F4C55D"/>
                      </a:solidFill>
                      <a:prstDash val="solid"/>
                      <a:round/>
                      <a:headEnd type="none" w="med" len="med"/>
                      <a:tailEnd type="none" w="med" len="med"/>
                    </a:lnR>
                    <a:lnT w="12700" cap="flat" cmpd="sng" algn="ctr">
                      <a:solidFill>
                        <a:srgbClr val="435267"/>
                      </a:solidFill>
                      <a:prstDash val="solid"/>
                      <a:round/>
                      <a:headEnd type="none" w="med" len="med"/>
                      <a:tailEnd type="none" w="med" len="med"/>
                    </a:lnT>
                    <a:lnB w="12700" cap="flat" cmpd="sng" algn="ctr">
                      <a:solidFill>
                        <a:srgbClr val="F4C55D"/>
                      </a:solidFill>
                      <a:prstDash val="solid"/>
                      <a:round/>
                      <a:headEnd type="none" w="med" len="med"/>
                      <a:tailEnd type="none" w="med" len="med"/>
                    </a:lnB>
                    <a:solidFill>
                      <a:srgbClr val="F2B632"/>
                    </a:solidFill>
                  </a:tcPr>
                </a:tc>
                <a:tc>
                  <a:txBody>
                    <a:bodyPr/>
                    <a:lstStyle/>
                    <a:p>
                      <a:pPr marL="0" indent="0">
                        <a:lnSpc>
                          <a:spcPts val="2240"/>
                        </a:lnSpc>
                        <a:buNone/>
                      </a:pPr>
                      <a:r>
                        <a:rPr lang="en-US" sz="1600" b="1" dirty="0">
                          <a:solidFill>
                            <a:srgbClr val="10233F"/>
                          </a:solidFill>
                          <a:latin typeface="Nunito Sans" pitchFamily="34" charset="0"/>
                          <a:ea typeface="Nunito Sans" pitchFamily="34" charset="-122"/>
                          <a:cs typeface="Nunito Sans" pitchFamily="34" charset="-120"/>
                        </a:rPr>
                        <a:t>Capacity</a:t>
                      </a:r>
                      <a:endParaRPr lang="en-US" sz="1600" dirty="0">
                        <a:latin typeface="Nunito Sans" charset="0"/>
                        <a:ea typeface="Nunito Sans" charset="0"/>
                        <a:cs typeface="Nunito Sans" charset="0"/>
                      </a:endParaRPr>
                    </a:p>
                  </a:txBody>
                  <a:tcPr marL="71120" marR="71120" marT="71120" marB="71120">
                    <a:lnL w="12700" cap="flat" cmpd="sng" algn="ctr">
                      <a:solidFill>
                        <a:srgbClr val="F4C55D"/>
                      </a:solidFill>
                      <a:prstDash val="solid"/>
                      <a:round/>
                      <a:headEnd type="none" w="med" len="med"/>
                      <a:tailEnd type="none" w="med" len="med"/>
                    </a:lnL>
                    <a:lnR w="12700" cap="flat" cmpd="sng" algn="ctr">
                      <a:solidFill>
                        <a:srgbClr val="F4C55D"/>
                      </a:solidFill>
                      <a:prstDash val="solid"/>
                      <a:round/>
                      <a:headEnd type="none" w="med" len="med"/>
                      <a:tailEnd type="none" w="med" len="med"/>
                    </a:lnR>
                    <a:lnT w="12700" cap="flat" cmpd="sng" algn="ctr">
                      <a:solidFill>
                        <a:srgbClr val="435267"/>
                      </a:solidFill>
                      <a:prstDash val="solid"/>
                      <a:round/>
                      <a:headEnd type="none" w="med" len="med"/>
                      <a:tailEnd type="none" w="med" len="med"/>
                    </a:lnT>
                    <a:lnB w="12700" cap="flat" cmpd="sng" algn="ctr">
                      <a:solidFill>
                        <a:srgbClr val="F4C55D"/>
                      </a:solidFill>
                      <a:prstDash val="solid"/>
                      <a:round/>
                      <a:headEnd type="none" w="med" len="med"/>
                      <a:tailEnd type="none" w="med" len="med"/>
                    </a:lnB>
                    <a:solidFill>
                      <a:srgbClr val="F2B632"/>
                    </a:solidFill>
                  </a:tcPr>
                </a:tc>
                <a:tc>
                  <a:txBody>
                    <a:bodyPr/>
                    <a:lstStyle/>
                    <a:p>
                      <a:pPr marL="0" indent="0">
                        <a:lnSpc>
                          <a:spcPts val="2240"/>
                        </a:lnSpc>
                        <a:buNone/>
                      </a:pPr>
                      <a:r>
                        <a:rPr lang="en-US" sz="1600" b="1" dirty="0">
                          <a:solidFill>
                            <a:srgbClr val="10233F"/>
                          </a:solidFill>
                          <a:latin typeface="Nunito Sans" pitchFamily="34" charset="0"/>
                          <a:ea typeface="Nunito Sans" pitchFamily="34" charset="-122"/>
                          <a:cs typeface="Nunito Sans" pitchFamily="34" charset="-120"/>
                        </a:rPr>
                        <a:t>Marginal cost</a:t>
                      </a:r>
                      <a:endParaRPr lang="en-US" sz="1600" dirty="0">
                        <a:latin typeface="Nunito Sans" charset="0"/>
                        <a:ea typeface="Nunito Sans" charset="0"/>
                        <a:cs typeface="Nunito Sans" charset="0"/>
                      </a:endParaRPr>
                    </a:p>
                  </a:txBody>
                  <a:tcPr marL="71120" marR="71120" marT="71120" marB="71120">
                    <a:lnL w="12700" cap="flat" cmpd="sng" algn="ctr">
                      <a:solidFill>
                        <a:srgbClr val="F4C55D"/>
                      </a:solidFill>
                      <a:prstDash val="solid"/>
                      <a:round/>
                      <a:headEnd type="none" w="med" len="med"/>
                      <a:tailEnd type="none" w="med" len="med"/>
                    </a:lnL>
                    <a:lnR w="12700" cap="flat" cmpd="sng" algn="ctr">
                      <a:solidFill>
                        <a:srgbClr val="F4C55D"/>
                      </a:solidFill>
                      <a:prstDash val="solid"/>
                      <a:round/>
                      <a:headEnd type="none" w="med" len="med"/>
                      <a:tailEnd type="none" w="med" len="med"/>
                    </a:lnR>
                    <a:lnT w="12700" cap="flat" cmpd="sng" algn="ctr">
                      <a:solidFill>
                        <a:srgbClr val="435267"/>
                      </a:solidFill>
                      <a:prstDash val="solid"/>
                      <a:round/>
                      <a:headEnd type="none" w="med" len="med"/>
                      <a:tailEnd type="none" w="med" len="med"/>
                    </a:lnT>
                    <a:lnB w="12700" cap="flat" cmpd="sng" algn="ctr">
                      <a:solidFill>
                        <a:srgbClr val="F4C55D"/>
                      </a:solidFill>
                      <a:prstDash val="solid"/>
                      <a:round/>
                      <a:headEnd type="none" w="med" len="med"/>
                      <a:tailEnd type="none" w="med" len="med"/>
                    </a:lnB>
                    <a:solidFill>
                      <a:srgbClr val="F2B632"/>
                    </a:solidFill>
                  </a:tcPr>
                </a:tc>
                <a:extLst>
                  <a:ext uri="{0D108BD9-81ED-4DB2-BD59-A6C34878D82A}">
                    <a16:rowId xmlns:a16="http://schemas.microsoft.com/office/drawing/2014/main" val="10000"/>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Wind</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F4C55D"/>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up to 12 GW</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F4C55D"/>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€0/MWh</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F4C55D"/>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1"/>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Solar</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up to 8 GW</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€0/MWh</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2"/>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Nuclear</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8 GW</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€10/MWh</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3"/>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Coal</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10 GW</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€60/MWh</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4"/>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Gas</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10 GW</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€110/MWh</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5"/>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Oil</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4 GW</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€180/MWh</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6"/>
                  </a:ext>
                </a:extLst>
              </a:tr>
            </a:tbl>
          </a:graphicData>
        </a:graphic>
      </p:graphicFrame>
      <p:sp>
        <p:nvSpPr>
          <p:cNvPr id="5" name="Text 2"/>
          <p:cNvSpPr/>
          <p:nvPr/>
        </p:nvSpPr>
        <p:spPr>
          <a:xfrm>
            <a:off x="6553200" y="1935411"/>
            <a:ext cx="497078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6F4EC"/>
                </a:solidFill>
                <a:latin typeface="Nunito Sans" pitchFamily="34" charset="0"/>
                <a:ea typeface="Nunito Sans" pitchFamily="34" charset="-122"/>
                <a:cs typeface="Nunito Sans" pitchFamily="34" charset="-120"/>
              </a:rPr>
              <a:t>A · Calm winter evening</a:t>
            </a:r>
            <a:endParaRPr lang="en-US" sz="1600" dirty="0"/>
          </a:p>
        </p:txBody>
      </p:sp>
      <p:sp>
        <p:nvSpPr>
          <p:cNvPr id="6" name="Text 3"/>
          <p:cNvSpPr/>
          <p:nvPr/>
        </p:nvSpPr>
        <p:spPr>
          <a:xfrm>
            <a:off x="6553200" y="2219871"/>
            <a:ext cx="4970780"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Wind 2 GW, solar 0 GW, demand 26 GW</a:t>
            </a:r>
            <a:endParaRPr lang="en-US" sz="1600" dirty="0"/>
          </a:p>
        </p:txBody>
      </p:sp>
      <p:sp>
        <p:nvSpPr>
          <p:cNvPr id="7" name="Text 4"/>
          <p:cNvSpPr/>
          <p:nvPr/>
        </p:nvSpPr>
        <p:spPr>
          <a:xfrm>
            <a:off x="6553200" y="2631331"/>
            <a:ext cx="497078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6F4EC"/>
                </a:solidFill>
                <a:latin typeface="Nunito Sans" pitchFamily="34" charset="0"/>
                <a:ea typeface="Nunito Sans" pitchFamily="34" charset="-122"/>
                <a:cs typeface="Nunito Sans" pitchFamily="34" charset="-120"/>
              </a:rPr>
              <a:t>B · Windy summer midday</a:t>
            </a:r>
            <a:endParaRPr lang="en-US" sz="1600" dirty="0"/>
          </a:p>
        </p:txBody>
      </p:sp>
      <p:sp>
        <p:nvSpPr>
          <p:cNvPr id="8" name="Text 5"/>
          <p:cNvSpPr/>
          <p:nvPr/>
        </p:nvSpPr>
        <p:spPr>
          <a:xfrm>
            <a:off x="6553200" y="2915791"/>
            <a:ext cx="4970780"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Wind 12 GW, solar 8 GW, demand 26 GW</a:t>
            </a:r>
            <a:endParaRPr lang="en-US" sz="1600" dirty="0"/>
          </a:p>
        </p:txBody>
      </p:sp>
      <p:sp>
        <p:nvSpPr>
          <p:cNvPr id="9" name="Text 6"/>
          <p:cNvSpPr/>
          <p:nvPr/>
        </p:nvSpPr>
        <p:spPr>
          <a:xfrm>
            <a:off x="6553200" y="3327251"/>
            <a:ext cx="497078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6F4EC"/>
                </a:solidFill>
                <a:latin typeface="Nunito Sans" pitchFamily="34" charset="0"/>
                <a:ea typeface="Nunito Sans" pitchFamily="34" charset="-122"/>
                <a:cs typeface="Nunito Sans" pitchFamily="34" charset="-120"/>
              </a:rPr>
              <a:t>C · Sunny, windy Sunday</a:t>
            </a:r>
            <a:endParaRPr lang="en-US" sz="1600" dirty="0"/>
          </a:p>
        </p:txBody>
      </p:sp>
      <p:sp>
        <p:nvSpPr>
          <p:cNvPr id="10" name="Text 7"/>
          <p:cNvSpPr/>
          <p:nvPr/>
        </p:nvSpPr>
        <p:spPr>
          <a:xfrm>
            <a:off x="6553200" y="3611711"/>
            <a:ext cx="4970780"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Wind 12 GW, solar 8 GW, demand 18 GW</a:t>
            </a:r>
            <a:endParaRPr lang="en-US" sz="1600" dirty="0"/>
          </a:p>
        </p:txBody>
      </p:sp>
      <p:sp>
        <p:nvSpPr>
          <p:cNvPr id="11" name="Text 8"/>
          <p:cNvSpPr/>
          <p:nvPr/>
        </p:nvSpPr>
        <p:spPr>
          <a:xfrm>
            <a:off x="6579989" y="4023171"/>
            <a:ext cx="4936371" cy="878780"/>
          </a:xfrm>
          <a:prstGeom prst="rect">
            <a:avLst/>
          </a:prstGeom>
          <a:noFill/>
          <a:ln/>
        </p:spPr>
        <p:txBody>
          <a:bodyPr wrap="square" lIns="0" tIns="0" rIns="0" bIns="0" rtlCol="0" anchor="t">
            <a:normAutofit/>
          </a:bodyPr>
          <a:lstStyle/>
          <a:p>
            <a:pPr marL="227211" indent="-227211" algn="l">
              <a:lnSpc>
                <a:spcPts val="2240"/>
              </a:lnSpc>
              <a:buSzPct val="100000"/>
              <a:buFontTx/>
              <a:buAutoNum type="arabicPeriod"/>
            </a:pPr>
            <a:r>
              <a:rPr lang="en-US" sz="1600" b="1" dirty="0">
                <a:solidFill>
                  <a:srgbClr val="F2B632"/>
                </a:solidFill>
                <a:latin typeface="Nunito Sans" pitchFamily="34" charset="0"/>
                <a:ea typeface="Nunito Sans" pitchFamily="34" charset="-122"/>
                <a:cs typeface="Nunito Sans" pitchFamily="34" charset="-120"/>
              </a:rPr>
              <a:t>Which power plant sets the price?</a:t>
            </a:r>
            <a:endParaRPr lang="en-US" sz="1600" dirty="0"/>
          </a:p>
          <a:p>
            <a:pPr marL="227211" indent="-227211" algn="l">
              <a:lnSpc>
                <a:spcPts val="2240"/>
              </a:lnSpc>
              <a:buSzPct val="100000"/>
              <a:buFontTx/>
              <a:buAutoNum type="arabicPeriod"/>
            </a:pPr>
            <a:r>
              <a:rPr lang="en-US" sz="1600" b="1" dirty="0">
                <a:solidFill>
                  <a:srgbClr val="F2B632"/>
                </a:solidFill>
                <a:latin typeface="Nunito Sans" pitchFamily="34" charset="0"/>
                <a:ea typeface="Nunito Sans" pitchFamily="34" charset="-122"/>
                <a:cs typeface="Nunito Sans" pitchFamily="34" charset="-120"/>
              </a:rPr>
              <a:t>How high is the market price?</a:t>
            </a:r>
            <a:endParaRPr lang="en-US" sz="1600" dirty="0"/>
          </a:p>
          <a:p>
            <a:pPr marL="227211" indent="-227211" algn="l">
              <a:lnSpc>
                <a:spcPts val="2240"/>
              </a:lnSpc>
              <a:buSzPct val="100000"/>
              <a:buFontTx/>
              <a:buAutoNum type="arabicPeriod"/>
            </a:pPr>
            <a:r>
              <a:rPr lang="en-US" sz="1600" b="1" dirty="0">
                <a:solidFill>
                  <a:srgbClr val="F2B632"/>
                </a:solidFill>
                <a:latin typeface="Nunito Sans" pitchFamily="34" charset="0"/>
                <a:ea typeface="Nunito Sans" pitchFamily="34" charset="-122"/>
                <a:cs typeface="Nunito Sans" pitchFamily="34" charset="-120"/>
              </a:rPr>
              <a:t>What happens to the surplus in C?</a:t>
            </a:r>
            <a:endParaRPr lang="en-US" sz="1600" dirty="0"/>
          </a:p>
        </p:txBody>
      </p:sp>
      <p:sp>
        <p:nvSpPr>
          <p:cNvPr id="12" name="Text 9"/>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DEE8"/>
                </a:solidFill>
                <a:latin typeface="Nunito Sans" pitchFamily="34" charset="0"/>
                <a:ea typeface="Nunito Sans" pitchFamily="34" charset="-122"/>
                <a:cs typeface="Nunito Sans" pitchFamily="34" charset="-120"/>
              </a:rPr>
              <a:t>Simplified example values, not real market data</a:t>
            </a:r>
            <a:endParaRPr lang="en-US" sz="1200" dirty="0"/>
          </a:p>
        </p:txBody>
      </p:sp>
      <p:sp>
        <p:nvSpPr>
          <p:cNvPr id="13" name="Text 10"/>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D5DEE8"/>
                </a:solidFill>
                <a:latin typeface="Nunito Sans" pitchFamily="34" charset="0"/>
                <a:ea typeface="Nunito Sans" pitchFamily="34" charset="-122"/>
                <a:cs typeface="Nunito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GROUP TASK 1 · SOLUTION</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Who sets the price?</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1757364"/>
        </p:xfrm>
        <a:graphic>
          <a:graphicData uri="http://schemas.openxmlformats.org/drawingml/2006/table">
            <a:tbl>
              <a:tblPr/>
              <a:tblGrid>
                <a:gridCol w="3166110">
                  <a:extLst>
                    <a:ext uri="{9D8B030D-6E8A-4147-A177-3AD203B41FA5}">
                      <a16:colId xmlns:a16="http://schemas.microsoft.com/office/drawing/2014/main" val="20000"/>
                    </a:ext>
                  </a:extLst>
                </a:gridCol>
                <a:gridCol w="2743962">
                  <a:extLst>
                    <a:ext uri="{9D8B030D-6E8A-4147-A177-3AD203B41FA5}">
                      <a16:colId xmlns:a16="http://schemas.microsoft.com/office/drawing/2014/main" val="20001"/>
                    </a:ext>
                  </a:extLst>
                </a:gridCol>
                <a:gridCol w="2110740">
                  <a:extLst>
                    <a:ext uri="{9D8B030D-6E8A-4147-A177-3AD203B41FA5}">
                      <a16:colId xmlns:a16="http://schemas.microsoft.com/office/drawing/2014/main" val="20002"/>
                    </a:ext>
                  </a:extLst>
                </a:gridCol>
                <a:gridCol w="2532888">
                  <a:extLst>
                    <a:ext uri="{9D8B030D-6E8A-4147-A177-3AD203B41FA5}">
                      <a16:colId xmlns:a16="http://schemas.microsoft.com/office/drawing/2014/main" val="20003"/>
                    </a:ext>
                  </a:extLst>
                </a:gridCol>
              </a:tblGrid>
              <a:tr h="439341">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Scenario</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Wind + solar</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Price setter</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Market price</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extLst>
                  <a:ext uri="{0D108BD9-81ED-4DB2-BD59-A6C34878D82A}">
                    <a16:rowId xmlns:a16="http://schemas.microsoft.com/office/drawing/2014/main" val="10000"/>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A · Winter evening</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2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Gas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€110/MWh</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1"/>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B · Summer midday</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20 GW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Nuclear</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€10/MWh</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2"/>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C · Sunday</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20 GW (2 GW surplus)</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Wind / solar</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€0 or negative</a:t>
                      </a:r>
                      <a:endParaRPr lang="en-US" sz="1600" dirty="0">
                        <a:latin typeface="Nunito Sans" charset="0"/>
                        <a:ea typeface="Nunito Sans" charset="0"/>
                        <a:cs typeface="Nunito Sans" charset="0"/>
                      </a:endParaRPr>
                    </a:p>
                  </a:txBody>
                  <a:tcPr marL="71120" marR="71120" marT="71120" marB="71120">
                    <a:lnL w="12700" cap="flat" cmpd="sng" algn="ctr">
                      <a:solidFill>
                        <a:srgbClr val="C8B98D"/>
                      </a:solidFill>
                      <a:prstDash val="solid"/>
                      <a:round/>
                      <a:headEnd type="none" w="med" len="med"/>
                      <a:tailEnd type="none" w="med" len="med"/>
                    </a:lnL>
                    <a:lnR w="12700" cap="flat" cmpd="sng" algn="ctr">
                      <a:solidFill>
                        <a:srgbClr val="C8B98D"/>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8B98D"/>
                      </a:solidFill>
                      <a:prstDash val="solid"/>
                      <a:round/>
                      <a:headEnd type="none" w="med" len="med"/>
                      <a:tailEnd type="none" w="med" len="med"/>
                    </a:lnB>
                    <a:solidFill>
                      <a:srgbClr val="FBE7B0"/>
                    </a:solidFill>
                  </a:tcPr>
                </a:tc>
                <a:extLst>
                  <a:ext uri="{0D108BD9-81ED-4DB2-BD59-A6C34878D82A}">
                    <a16:rowId xmlns:a16="http://schemas.microsoft.com/office/drawing/2014/main" val="10003"/>
                  </a:ext>
                </a:extLst>
              </a:tr>
            </a:tbl>
          </a:graphicData>
        </a:graphic>
      </p:graphicFrame>
      <p:sp>
        <p:nvSpPr>
          <p:cNvPr id="5" name="Text 2"/>
          <p:cNvSpPr/>
          <p:nvPr/>
        </p:nvSpPr>
        <p:spPr>
          <a:xfrm>
            <a:off x="815975" y="4013448"/>
            <a:ext cx="5175250" cy="1367730"/>
          </a:xfrm>
          <a:prstGeom prst="roundRect">
            <a:avLst>
              <a:gd name="adj" fmla="val 7196"/>
            </a:avLst>
          </a:prstGeom>
          <a:solidFill>
            <a:srgbClr val="FFFDF7"/>
          </a:solidFill>
          <a:ln w="6350">
            <a:solidFill>
              <a:srgbClr val="DAD5C3"/>
            </a:solidFill>
            <a:prstDash val="solid"/>
          </a:ln>
        </p:spPr>
        <p:txBody>
          <a:bodyPr wrap="square" lIns="228347" tIns="228347" rIns="88520" bIns="202947" rtlCol="0" anchor="t">
            <a:normAutofit/>
          </a:bodyPr>
          <a:lstStyle/>
          <a:p>
            <a:pPr marL="0" indent="0" algn="l">
              <a:lnSpc>
                <a:spcPts val="2240"/>
              </a:lnSpc>
              <a:buNone/>
            </a:pPr>
            <a:r>
              <a:rPr lang="en-US" sz="1600" b="1" dirty="0">
                <a:solidFill>
                  <a:srgbClr val="3F4C5E"/>
                </a:solidFill>
                <a:latin typeface="Nunito Sans" pitchFamily="34" charset="0"/>
                <a:ea typeface="Nunito Sans" pitchFamily="34" charset="-122"/>
                <a:cs typeface="Nunito Sans" pitchFamily="34" charset="-120"/>
              </a:rPr>
              <a:t>Same demand, €100 difference.</a:t>
            </a:r>
            <a:r>
              <a:rPr lang="en-US" sz="1600" dirty="0">
                <a:solidFill>
                  <a:srgbClr val="3F4C5E"/>
                </a:solidFill>
                <a:latin typeface="Nunito Sans" pitchFamily="34" charset="0"/>
                <a:ea typeface="Nunito Sans" pitchFamily="34" charset="-122"/>
                <a:cs typeface="Nunito Sans" pitchFamily="34" charset="-120"/>
              </a:rPr>
              <a:t> More wind and solar push the expensive plants out of the merit order.</a:t>
            </a:r>
            <a:endParaRPr lang="en-US" sz="1600" dirty="0"/>
          </a:p>
        </p:txBody>
      </p:sp>
      <p:sp>
        <p:nvSpPr>
          <p:cNvPr id="6" name="Text 3"/>
          <p:cNvSpPr/>
          <p:nvPr/>
        </p:nvSpPr>
        <p:spPr>
          <a:xfrm>
            <a:off x="6200775" y="4013448"/>
            <a:ext cx="5175250" cy="1367730"/>
          </a:xfrm>
          <a:prstGeom prst="roundRect">
            <a:avLst>
              <a:gd name="adj" fmla="val 7196"/>
            </a:avLst>
          </a:prstGeom>
          <a:solidFill>
            <a:srgbClr val="FFFDF7"/>
          </a:solidFill>
          <a:ln w="6350">
            <a:solidFill>
              <a:srgbClr val="DAD5C3"/>
            </a:solidFill>
            <a:prstDash val="solid"/>
          </a:ln>
        </p:spPr>
        <p:txBody>
          <a:bodyPr wrap="square" lIns="228347" tIns="228347" rIns="88520" bIns="202947" rtlCol="0" anchor="t">
            <a:normAutofit/>
          </a:bodyPr>
          <a:lstStyle/>
          <a:p>
            <a:pPr marL="0" indent="0" algn="l">
              <a:lnSpc>
                <a:spcPts val="2240"/>
              </a:lnSpc>
              <a:buNone/>
            </a:pPr>
            <a:r>
              <a:rPr lang="en-US" sz="1600" b="1" dirty="0">
                <a:solidFill>
                  <a:srgbClr val="3F4C5E"/>
                </a:solidFill>
                <a:latin typeface="Nunito Sans" pitchFamily="34" charset="0"/>
                <a:ea typeface="Nunito Sans" pitchFamily="34" charset="-122"/>
                <a:cs typeface="Nunito Sans" pitchFamily="34" charset="-120"/>
              </a:rPr>
              <a:t>One price for all.</a:t>
            </a:r>
            <a:r>
              <a:rPr lang="en-US" sz="1600" dirty="0">
                <a:solidFill>
                  <a:srgbClr val="3F4C5E"/>
                </a:solidFill>
                <a:latin typeface="Nunito Sans" pitchFamily="34" charset="0"/>
                <a:ea typeface="Nunito Sans" pitchFamily="34" charset="-122"/>
                <a:cs typeface="Nunito Sans" pitchFamily="34" charset="-120"/>
              </a:rPr>
              <a:t> In A the wind farm also receives €110/MWh. That makes cheap generation attractive.</a:t>
            </a:r>
            <a:endParaRPr lang="en-US" sz="1600" dirty="0"/>
          </a:p>
        </p:txBody>
      </p:sp>
      <p:sp>
        <p:nvSpPr>
          <p:cNvPr id="7" name="Text 4"/>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Simplified example values, not real market data</a:t>
            </a:r>
            <a:endParaRPr lang="en-US" sz="1200" dirty="0"/>
          </a:p>
        </p:txBody>
      </p:sp>
      <p:sp>
        <p:nvSpPr>
          <p:cNvPr id="8" name="Text 5"/>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2 · RENEWABLES IN THE MARKET</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Renewables in the EU power mix 2025</a:t>
            </a:r>
            <a:endParaRPr lang="en-US" sz="3600" dirty="0"/>
          </a:p>
        </p:txBody>
      </p:sp>
      <p:sp>
        <p:nvSpPr>
          <p:cNvPr id="4" name="Shape 2"/>
          <p:cNvSpPr/>
          <p:nvPr/>
        </p:nvSpPr>
        <p:spPr>
          <a:xfrm>
            <a:off x="812800" y="1954461"/>
            <a:ext cx="3318917" cy="0"/>
          </a:xfrm>
          <a:prstGeom prst="line">
            <a:avLst/>
          </a:prstGeom>
          <a:noFill/>
          <a:ln w="38100">
            <a:solidFill>
              <a:srgbClr val="14707F"/>
            </a:solidFill>
            <a:prstDash val="solid"/>
          </a:ln>
        </p:spPr>
        <p:txBody>
          <a:bodyPr/>
          <a:lstStyle/>
          <a:p>
            <a:endParaRPr lang="fr-CH"/>
          </a:p>
        </p:txBody>
      </p:sp>
      <p:sp>
        <p:nvSpPr>
          <p:cNvPr id="5" name="Text 3"/>
          <p:cNvSpPr/>
          <p:nvPr/>
        </p:nvSpPr>
        <p:spPr>
          <a:xfrm>
            <a:off x="812800" y="2176711"/>
            <a:ext cx="3418484" cy="863600"/>
          </a:xfrm>
          <a:prstGeom prst="rect">
            <a:avLst/>
          </a:prstGeom>
          <a:noFill/>
          <a:ln/>
        </p:spPr>
        <p:txBody>
          <a:bodyPr wrap="square" lIns="0" tIns="0" rIns="0" bIns="0" rtlCol="0" anchor="t">
            <a:normAutofit/>
          </a:bodyPr>
          <a:lstStyle/>
          <a:p>
            <a:pPr marL="0" indent="0" algn="l">
              <a:lnSpc>
                <a:spcPts val="6600"/>
              </a:lnSpc>
              <a:buNone/>
            </a:pPr>
            <a:r>
              <a:rPr lang="en-US" sz="6000" b="1" dirty="0">
                <a:solidFill>
                  <a:srgbClr val="10233F"/>
                </a:solidFill>
                <a:latin typeface="Domine" pitchFamily="18" charset="0"/>
                <a:ea typeface="Domine" pitchFamily="18" charset="-122"/>
                <a:cs typeface="Domine" pitchFamily="18" charset="-120"/>
              </a:rPr>
              <a:t>30.1%</a:t>
            </a:r>
            <a:endParaRPr lang="en-US" sz="6000" dirty="0"/>
          </a:p>
        </p:txBody>
      </p:sp>
      <p:sp>
        <p:nvSpPr>
          <p:cNvPr id="6" name="Text 4"/>
          <p:cNvSpPr/>
          <p:nvPr/>
        </p:nvSpPr>
        <p:spPr>
          <a:xfrm>
            <a:off x="812800" y="3116511"/>
            <a:ext cx="3418484"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Wind and solar combined. For the first time more than all fossil plants (29.0%).</a:t>
            </a:r>
            <a:endParaRPr lang="en-US" sz="1600" dirty="0"/>
          </a:p>
        </p:txBody>
      </p:sp>
      <p:sp>
        <p:nvSpPr>
          <p:cNvPr id="7" name="Shape 5"/>
          <p:cNvSpPr/>
          <p:nvPr/>
        </p:nvSpPr>
        <p:spPr>
          <a:xfrm>
            <a:off x="4436517" y="1954461"/>
            <a:ext cx="3318966" cy="0"/>
          </a:xfrm>
          <a:prstGeom prst="line">
            <a:avLst/>
          </a:prstGeom>
          <a:noFill/>
          <a:ln w="38100">
            <a:solidFill>
              <a:srgbClr val="14707F"/>
            </a:solidFill>
            <a:prstDash val="solid"/>
          </a:ln>
        </p:spPr>
        <p:txBody>
          <a:bodyPr/>
          <a:lstStyle/>
          <a:p>
            <a:endParaRPr lang="fr-CH"/>
          </a:p>
        </p:txBody>
      </p:sp>
      <p:sp>
        <p:nvSpPr>
          <p:cNvPr id="8" name="Text 6"/>
          <p:cNvSpPr/>
          <p:nvPr/>
        </p:nvSpPr>
        <p:spPr>
          <a:xfrm>
            <a:off x="4436517" y="2176711"/>
            <a:ext cx="3418535" cy="863600"/>
          </a:xfrm>
          <a:prstGeom prst="rect">
            <a:avLst/>
          </a:prstGeom>
          <a:noFill/>
          <a:ln/>
        </p:spPr>
        <p:txBody>
          <a:bodyPr wrap="square" lIns="0" tIns="0" rIns="0" bIns="0" rtlCol="0" anchor="t">
            <a:normAutofit/>
          </a:bodyPr>
          <a:lstStyle/>
          <a:p>
            <a:pPr marL="0" indent="0" algn="l">
              <a:lnSpc>
                <a:spcPts val="6600"/>
              </a:lnSpc>
              <a:buNone/>
            </a:pPr>
            <a:r>
              <a:rPr lang="en-US" sz="6000" b="1" dirty="0">
                <a:solidFill>
                  <a:srgbClr val="10233F"/>
                </a:solidFill>
                <a:latin typeface="Domine" pitchFamily="18" charset="0"/>
                <a:ea typeface="Domine" pitchFamily="18" charset="-122"/>
                <a:cs typeface="Domine" pitchFamily="18" charset="-120"/>
              </a:rPr>
              <a:t>47.7%</a:t>
            </a:r>
            <a:endParaRPr lang="en-US" sz="6000" dirty="0"/>
          </a:p>
        </p:txBody>
      </p:sp>
      <p:sp>
        <p:nvSpPr>
          <p:cNvPr id="9" name="Text 7"/>
          <p:cNvSpPr/>
          <p:nvPr/>
        </p:nvSpPr>
        <p:spPr>
          <a:xfrm>
            <a:off x="4436517" y="3116511"/>
            <a:ext cx="3418535"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All renewables together: wind, solar, hydro and biomass.</a:t>
            </a:r>
            <a:endParaRPr lang="en-US" sz="1600" dirty="0"/>
          </a:p>
        </p:txBody>
      </p:sp>
      <p:sp>
        <p:nvSpPr>
          <p:cNvPr id="10" name="Shape 8"/>
          <p:cNvSpPr/>
          <p:nvPr/>
        </p:nvSpPr>
        <p:spPr>
          <a:xfrm>
            <a:off x="8060283" y="1954461"/>
            <a:ext cx="3318917" cy="0"/>
          </a:xfrm>
          <a:prstGeom prst="line">
            <a:avLst/>
          </a:prstGeom>
          <a:noFill/>
          <a:ln w="38100">
            <a:solidFill>
              <a:srgbClr val="14707F"/>
            </a:solidFill>
            <a:prstDash val="solid"/>
          </a:ln>
        </p:spPr>
        <p:txBody>
          <a:bodyPr/>
          <a:lstStyle/>
          <a:p>
            <a:endParaRPr lang="fr-CH"/>
          </a:p>
        </p:txBody>
      </p:sp>
      <p:sp>
        <p:nvSpPr>
          <p:cNvPr id="11" name="Text 9"/>
          <p:cNvSpPr/>
          <p:nvPr/>
        </p:nvSpPr>
        <p:spPr>
          <a:xfrm>
            <a:off x="8060283" y="2176711"/>
            <a:ext cx="3418484" cy="863600"/>
          </a:xfrm>
          <a:prstGeom prst="rect">
            <a:avLst/>
          </a:prstGeom>
          <a:noFill/>
          <a:ln/>
        </p:spPr>
        <p:txBody>
          <a:bodyPr wrap="square" lIns="0" tIns="0" rIns="0" bIns="0" rtlCol="0" anchor="t">
            <a:normAutofit/>
          </a:bodyPr>
          <a:lstStyle/>
          <a:p>
            <a:pPr marL="0" indent="0" algn="l">
              <a:lnSpc>
                <a:spcPts val="6600"/>
              </a:lnSpc>
              <a:buNone/>
            </a:pPr>
            <a:r>
              <a:rPr lang="en-US" sz="6000" b="1" dirty="0">
                <a:solidFill>
                  <a:srgbClr val="10233F"/>
                </a:solidFill>
                <a:latin typeface="Domine" pitchFamily="18" charset="0"/>
                <a:ea typeface="Domine" pitchFamily="18" charset="-122"/>
                <a:cs typeface="Domine" pitchFamily="18" charset="-120"/>
              </a:rPr>
              <a:t>14</a:t>
            </a:r>
            <a:endParaRPr lang="en-US" sz="6000" dirty="0"/>
          </a:p>
        </p:txBody>
      </p:sp>
      <p:sp>
        <p:nvSpPr>
          <p:cNvPr id="12" name="Text 10"/>
          <p:cNvSpPr/>
          <p:nvPr/>
        </p:nvSpPr>
        <p:spPr>
          <a:xfrm>
            <a:off x="8060283" y="3116511"/>
            <a:ext cx="3418484"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of 27 EU countries generated more power from wind and solar than from fossil sources.</a:t>
            </a:r>
            <a:endParaRPr lang="en-US" sz="1600" dirty="0"/>
          </a:p>
        </p:txBody>
      </p:sp>
      <p:sp>
        <p:nvSpPr>
          <p:cNvPr id="13" name="Text 11"/>
          <p:cNvSpPr/>
          <p:nvPr/>
        </p:nvSpPr>
        <p:spPr>
          <a:xfrm>
            <a:off x="812800" y="427469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Solar grew by about 20% to 369 TWh and supplied 13% of EU electricity. Wind supplied 17%.</a:t>
            </a:r>
            <a:endParaRPr lang="en-US" sz="1600" dirty="0"/>
          </a:p>
        </p:txBody>
      </p:sp>
      <p:sp>
        <p:nvSpPr>
          <p:cNvPr id="14" name="Text 12"/>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Source: Ember, European Electricity Review 2026</a:t>
            </a:r>
            <a:endParaRPr lang="en-US" sz="1200" dirty="0"/>
          </a:p>
        </p:txBody>
      </p:sp>
      <p:sp>
        <p:nvSpPr>
          <p:cNvPr id="15" name="Text 13"/>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2 · ANSWER TO THE GUESSING QUESTION</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Electricity for less than zero euros</a:t>
            </a:r>
            <a:endParaRPr lang="en-US" sz="3600" dirty="0"/>
          </a:p>
        </p:txBody>
      </p:sp>
      <p:sp>
        <p:nvSpPr>
          <p:cNvPr id="4" name="Text 2"/>
          <p:cNvSpPr/>
          <p:nvPr/>
        </p:nvSpPr>
        <p:spPr>
          <a:xfrm>
            <a:off x="1148879" y="3834061"/>
            <a:ext cx="381893" cy="360660"/>
          </a:xfrm>
          <a:prstGeom prst="rect">
            <a:avLst/>
          </a:prstGeom>
          <a:noFill/>
          <a:ln/>
        </p:spPr>
        <p:txBody>
          <a:bodyPr wrap="square" lIns="0" tIns="0" rIns="0" bIns="0" rtlCol="0" anchor="t">
            <a:normAutofit/>
          </a:bodyPr>
          <a:lstStyle/>
          <a:p>
            <a:pPr marL="0" indent="0" algn="ctr">
              <a:lnSpc>
                <a:spcPts val="2640"/>
              </a:lnSpc>
              <a:buNone/>
            </a:pPr>
            <a:r>
              <a:rPr lang="en-US" sz="2200" b="1" dirty="0">
                <a:solidFill>
                  <a:srgbClr val="10233F"/>
                </a:solidFill>
                <a:latin typeface="Domine" pitchFamily="18" charset="0"/>
                <a:ea typeface="Domine" pitchFamily="18" charset="-122"/>
                <a:cs typeface="Domine" pitchFamily="18" charset="-120"/>
              </a:rPr>
              <a:t>97</a:t>
            </a:r>
            <a:endParaRPr lang="en-US" sz="2200" dirty="0"/>
          </a:p>
        </p:txBody>
      </p:sp>
      <p:sp>
        <p:nvSpPr>
          <p:cNvPr id="5" name="Shape 3"/>
          <p:cNvSpPr/>
          <p:nvPr/>
        </p:nvSpPr>
        <p:spPr>
          <a:xfrm>
            <a:off x="812800" y="4245521"/>
            <a:ext cx="1054100" cy="387350"/>
          </a:xfrm>
          <a:prstGeom prst="rect">
            <a:avLst/>
          </a:prstGeom>
          <a:solidFill>
            <a:srgbClr val="14707F"/>
          </a:solidFill>
          <a:ln/>
        </p:spPr>
        <p:txBody>
          <a:bodyPr/>
          <a:lstStyle/>
          <a:p>
            <a:endParaRPr lang="fr-CH"/>
          </a:p>
        </p:txBody>
      </p:sp>
      <p:sp>
        <p:nvSpPr>
          <p:cNvPr id="6" name="Text 4"/>
          <p:cNvSpPr/>
          <p:nvPr/>
        </p:nvSpPr>
        <p:spPr>
          <a:xfrm>
            <a:off x="1120363" y="4709071"/>
            <a:ext cx="438924"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0233F"/>
                </a:solidFill>
                <a:latin typeface="Nunito Sans" pitchFamily="34" charset="0"/>
                <a:ea typeface="Nunito Sans" pitchFamily="34" charset="-122"/>
                <a:cs typeface="Nunito Sans" pitchFamily="34" charset="-120"/>
              </a:rPr>
              <a:t>2016</a:t>
            </a:r>
            <a:endParaRPr lang="en-US" sz="1200" dirty="0"/>
          </a:p>
        </p:txBody>
      </p:sp>
      <p:sp>
        <p:nvSpPr>
          <p:cNvPr id="7" name="Text 5"/>
          <p:cNvSpPr/>
          <p:nvPr/>
        </p:nvSpPr>
        <p:spPr>
          <a:xfrm>
            <a:off x="2392124" y="3948361"/>
            <a:ext cx="410051" cy="360660"/>
          </a:xfrm>
          <a:prstGeom prst="rect">
            <a:avLst/>
          </a:prstGeom>
          <a:noFill/>
          <a:ln/>
        </p:spPr>
        <p:txBody>
          <a:bodyPr wrap="square" lIns="0" tIns="0" rIns="0" bIns="0" rtlCol="0" anchor="t">
            <a:normAutofit/>
          </a:bodyPr>
          <a:lstStyle/>
          <a:p>
            <a:pPr marL="0" indent="0" algn="ctr">
              <a:lnSpc>
                <a:spcPts val="2640"/>
              </a:lnSpc>
              <a:buNone/>
            </a:pPr>
            <a:r>
              <a:rPr lang="en-US" sz="2200" b="1" dirty="0">
                <a:solidFill>
                  <a:srgbClr val="10233F"/>
                </a:solidFill>
                <a:latin typeface="Domine" pitchFamily="18" charset="0"/>
                <a:ea typeface="Domine" pitchFamily="18" charset="-122"/>
                <a:cs typeface="Domine" pitchFamily="18" charset="-120"/>
              </a:rPr>
              <a:t>69</a:t>
            </a:r>
            <a:endParaRPr lang="en-US" sz="2200" dirty="0"/>
          </a:p>
        </p:txBody>
      </p:sp>
      <p:sp>
        <p:nvSpPr>
          <p:cNvPr id="8" name="Shape 6"/>
          <p:cNvSpPr/>
          <p:nvPr/>
        </p:nvSpPr>
        <p:spPr>
          <a:xfrm>
            <a:off x="2070100" y="4359821"/>
            <a:ext cx="1054100" cy="273050"/>
          </a:xfrm>
          <a:prstGeom prst="rect">
            <a:avLst/>
          </a:prstGeom>
          <a:solidFill>
            <a:srgbClr val="14707F"/>
          </a:solidFill>
          <a:ln/>
        </p:spPr>
        <p:txBody>
          <a:bodyPr/>
          <a:lstStyle/>
          <a:p>
            <a:endParaRPr lang="fr-CH"/>
          </a:p>
        </p:txBody>
      </p:sp>
      <p:sp>
        <p:nvSpPr>
          <p:cNvPr id="9" name="Text 7"/>
          <p:cNvSpPr/>
          <p:nvPr/>
        </p:nvSpPr>
        <p:spPr>
          <a:xfrm>
            <a:off x="2377663" y="4709071"/>
            <a:ext cx="438924"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0233F"/>
                </a:solidFill>
                <a:latin typeface="Nunito Sans" pitchFamily="34" charset="0"/>
                <a:ea typeface="Nunito Sans" pitchFamily="34" charset="-122"/>
                <a:cs typeface="Nunito Sans" pitchFamily="34" charset="-120"/>
              </a:rPr>
              <a:t>2022</a:t>
            </a:r>
            <a:endParaRPr lang="en-US" sz="1200" dirty="0"/>
          </a:p>
        </p:txBody>
      </p:sp>
      <p:sp>
        <p:nvSpPr>
          <p:cNvPr id="10" name="Text 8"/>
          <p:cNvSpPr/>
          <p:nvPr/>
        </p:nvSpPr>
        <p:spPr>
          <a:xfrm>
            <a:off x="3574956" y="2398961"/>
            <a:ext cx="558939" cy="360660"/>
          </a:xfrm>
          <a:prstGeom prst="rect">
            <a:avLst/>
          </a:prstGeom>
          <a:noFill/>
          <a:ln/>
        </p:spPr>
        <p:txBody>
          <a:bodyPr wrap="square" lIns="0" tIns="0" rIns="0" bIns="0" rtlCol="0" anchor="t">
            <a:normAutofit/>
          </a:bodyPr>
          <a:lstStyle/>
          <a:p>
            <a:pPr marL="0" indent="0" algn="ctr">
              <a:lnSpc>
                <a:spcPts val="2640"/>
              </a:lnSpc>
              <a:buNone/>
            </a:pPr>
            <a:r>
              <a:rPr lang="en-US" sz="2200" b="1" dirty="0">
                <a:solidFill>
                  <a:srgbClr val="10233F"/>
                </a:solidFill>
                <a:latin typeface="Domine" pitchFamily="18" charset="0"/>
                <a:ea typeface="Domine" pitchFamily="18" charset="-122"/>
                <a:cs typeface="Domine" pitchFamily="18" charset="-120"/>
              </a:rPr>
              <a:t>457</a:t>
            </a:r>
            <a:endParaRPr lang="en-US" sz="2200" dirty="0"/>
          </a:p>
        </p:txBody>
      </p:sp>
      <p:sp>
        <p:nvSpPr>
          <p:cNvPr id="11" name="Shape 9"/>
          <p:cNvSpPr/>
          <p:nvPr/>
        </p:nvSpPr>
        <p:spPr>
          <a:xfrm>
            <a:off x="3327400" y="2810421"/>
            <a:ext cx="1054100" cy="1822450"/>
          </a:xfrm>
          <a:prstGeom prst="rect">
            <a:avLst/>
          </a:prstGeom>
          <a:solidFill>
            <a:srgbClr val="14707F"/>
          </a:solidFill>
          <a:ln/>
        </p:spPr>
        <p:txBody>
          <a:bodyPr/>
          <a:lstStyle/>
          <a:p>
            <a:endParaRPr lang="fr-CH"/>
          </a:p>
        </p:txBody>
      </p:sp>
      <p:sp>
        <p:nvSpPr>
          <p:cNvPr id="12" name="Text 10"/>
          <p:cNvSpPr/>
          <p:nvPr/>
        </p:nvSpPr>
        <p:spPr>
          <a:xfrm>
            <a:off x="3634963" y="4709071"/>
            <a:ext cx="438924"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0233F"/>
                </a:solidFill>
                <a:latin typeface="Nunito Sans" pitchFamily="34" charset="0"/>
                <a:ea typeface="Nunito Sans" pitchFamily="34" charset="-122"/>
                <a:cs typeface="Nunito Sans" pitchFamily="34" charset="-120"/>
              </a:rPr>
              <a:t>2024</a:t>
            </a:r>
            <a:endParaRPr lang="en-US" sz="1200" dirty="0"/>
          </a:p>
        </p:txBody>
      </p:sp>
      <p:sp>
        <p:nvSpPr>
          <p:cNvPr id="13" name="Text 11"/>
          <p:cNvSpPr/>
          <p:nvPr/>
        </p:nvSpPr>
        <p:spPr>
          <a:xfrm>
            <a:off x="4829398" y="1935411"/>
            <a:ext cx="564654" cy="360660"/>
          </a:xfrm>
          <a:prstGeom prst="rect">
            <a:avLst/>
          </a:prstGeom>
          <a:noFill/>
          <a:ln/>
        </p:spPr>
        <p:txBody>
          <a:bodyPr wrap="square" lIns="0" tIns="0" rIns="0" bIns="0" rtlCol="0" anchor="t">
            <a:normAutofit/>
          </a:bodyPr>
          <a:lstStyle/>
          <a:p>
            <a:pPr marL="0" indent="0" algn="ctr">
              <a:lnSpc>
                <a:spcPts val="2640"/>
              </a:lnSpc>
              <a:buNone/>
            </a:pPr>
            <a:r>
              <a:rPr lang="en-US" sz="2200" b="1" dirty="0">
                <a:solidFill>
                  <a:srgbClr val="10233F"/>
                </a:solidFill>
                <a:latin typeface="Domine" pitchFamily="18" charset="0"/>
                <a:ea typeface="Domine" pitchFamily="18" charset="-122"/>
                <a:cs typeface="Domine" pitchFamily="18" charset="-120"/>
              </a:rPr>
              <a:t>573</a:t>
            </a:r>
            <a:endParaRPr lang="en-US" sz="2200" dirty="0"/>
          </a:p>
        </p:txBody>
      </p:sp>
      <p:sp>
        <p:nvSpPr>
          <p:cNvPr id="14" name="Shape 12"/>
          <p:cNvSpPr/>
          <p:nvPr/>
        </p:nvSpPr>
        <p:spPr>
          <a:xfrm>
            <a:off x="4584700" y="2346871"/>
            <a:ext cx="1054100" cy="2286000"/>
          </a:xfrm>
          <a:prstGeom prst="rect">
            <a:avLst/>
          </a:prstGeom>
          <a:solidFill>
            <a:srgbClr val="F2B632"/>
          </a:solidFill>
          <a:ln/>
        </p:spPr>
        <p:txBody>
          <a:bodyPr/>
          <a:lstStyle/>
          <a:p>
            <a:endParaRPr lang="fr-CH"/>
          </a:p>
        </p:txBody>
      </p:sp>
      <p:sp>
        <p:nvSpPr>
          <p:cNvPr id="15" name="Text 13"/>
          <p:cNvSpPr/>
          <p:nvPr/>
        </p:nvSpPr>
        <p:spPr>
          <a:xfrm>
            <a:off x="4892263" y="4709071"/>
            <a:ext cx="438924" cy="2387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0233F"/>
                </a:solidFill>
                <a:latin typeface="Nunito Sans" pitchFamily="34" charset="0"/>
                <a:ea typeface="Nunito Sans" pitchFamily="34" charset="-122"/>
                <a:cs typeface="Nunito Sans" pitchFamily="34" charset="-120"/>
              </a:rPr>
              <a:t>2025</a:t>
            </a:r>
            <a:endParaRPr lang="en-US" sz="1200" dirty="0"/>
          </a:p>
        </p:txBody>
      </p:sp>
      <p:sp>
        <p:nvSpPr>
          <p:cNvPr id="16" name="Text 14"/>
          <p:cNvSpPr/>
          <p:nvPr/>
        </p:nvSpPr>
        <p:spPr>
          <a:xfrm>
            <a:off x="812800" y="5049391"/>
            <a:ext cx="497078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Hours with a negative day-ahead price in Germany</a:t>
            </a:r>
            <a:endParaRPr lang="en-US" sz="1200" dirty="0"/>
          </a:p>
        </p:txBody>
      </p:sp>
      <p:sp>
        <p:nvSpPr>
          <p:cNvPr id="17" name="Text 15"/>
          <p:cNvSpPr/>
          <p:nvPr/>
        </p:nvSpPr>
        <p:spPr>
          <a:xfrm>
            <a:off x="6248400" y="1935411"/>
            <a:ext cx="5130800" cy="589260"/>
          </a:xfrm>
          <a:prstGeom prst="roundRect">
            <a:avLst>
              <a:gd name="adj" fmla="val 17242"/>
            </a:avLst>
          </a:prstGeom>
          <a:solidFill>
            <a:srgbClr val="FBE7B0"/>
          </a:solidFill>
          <a:ln/>
        </p:spPr>
        <p:txBody>
          <a:bodyPr wrap="square" lIns="122642" tIns="122642" rIns="0" bIns="97242"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C was right: 573 hours, a record.</a:t>
            </a:r>
            <a:endParaRPr lang="en-US" sz="1600" dirty="0"/>
          </a:p>
        </p:txBody>
      </p:sp>
      <p:sp>
        <p:nvSpPr>
          <p:cNvPr id="18" name="Text 16"/>
          <p:cNvSpPr/>
          <p:nvPr/>
        </p:nvSpPr>
        <p:spPr>
          <a:xfrm>
            <a:off x="6312408" y="2727871"/>
            <a:ext cx="5213096" cy="878780"/>
          </a:xfrm>
          <a:prstGeom prst="rect">
            <a:avLst/>
          </a:prstGeom>
          <a:noFill/>
          <a:ln/>
        </p:spPr>
        <p:txBody>
          <a:bodyPr wrap="square" lIns="0" tIns="0" rIns="0" bIns="0" rtlCol="0" anchor="t">
            <a:normAutofit/>
          </a:bodyPr>
          <a:lstStyle/>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Lots of wind and sun meet low demand.</a:t>
            </a:r>
            <a:endParaRPr lang="en-US" sz="1600" dirty="0"/>
          </a:p>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Some power plants cannot be shut down quickly.</a:t>
            </a:r>
            <a:endParaRPr lang="en-US" sz="1600" dirty="0"/>
          </a:p>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Storage and flexible consumers are still missing.</a:t>
            </a:r>
            <a:endParaRPr lang="en-US" sz="1600" dirty="0"/>
          </a:p>
        </p:txBody>
      </p:sp>
      <p:sp>
        <p:nvSpPr>
          <p:cNvPr id="19" name="Text 17"/>
          <p:cNvSpPr/>
          <p:nvPr/>
        </p:nvSpPr>
        <p:spPr>
          <a:xfrm>
            <a:off x="6248400" y="3784451"/>
            <a:ext cx="5284724"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Not just Germany: in 2025 six European countries exceeded 500 hours.</a:t>
            </a:r>
            <a:endParaRPr lang="en-US" sz="1600" dirty="0"/>
          </a:p>
        </p:txBody>
      </p:sp>
      <p:sp>
        <p:nvSpPr>
          <p:cNvPr id="20" name="Text 18"/>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Sources: pv magazine (Naturstrom, Montel), 1KOMMA5°</a:t>
            </a:r>
            <a:endParaRPr lang="en-US" sz="1200" dirty="0"/>
          </a:p>
        </p:txBody>
      </p:sp>
      <p:sp>
        <p:nvSpPr>
          <p:cNvPr id="21" name="Text 19"/>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2 · WHY TOGETHER?</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Benefits of the common market</a:t>
            </a:r>
            <a:endParaRPr lang="en-US" sz="3600" dirty="0"/>
          </a:p>
        </p:txBody>
      </p:sp>
      <p:sp>
        <p:nvSpPr>
          <p:cNvPr id="4" name="Shape 2"/>
          <p:cNvSpPr/>
          <p:nvPr/>
        </p:nvSpPr>
        <p:spPr>
          <a:xfrm>
            <a:off x="815975" y="1938586"/>
            <a:ext cx="5175250" cy="1443930"/>
          </a:xfrm>
          <a:prstGeom prst="roundRect">
            <a:avLst>
              <a:gd name="adj" fmla="val 6816"/>
            </a:avLst>
          </a:prstGeom>
          <a:solidFill>
            <a:srgbClr val="FFFDF7"/>
          </a:solidFill>
          <a:ln w="6350">
            <a:solidFill>
              <a:srgbClr val="DAD5C3"/>
            </a:solidFill>
            <a:prstDash val="solid"/>
          </a:ln>
        </p:spPr>
        <p:txBody>
          <a:bodyPr/>
          <a:lstStyle/>
          <a:p>
            <a:endParaRPr lang="fr-CH"/>
          </a:p>
        </p:txBody>
      </p:sp>
      <p:sp>
        <p:nvSpPr>
          <p:cNvPr id="5" name="Text 3"/>
          <p:cNvSpPr/>
          <p:nvPr/>
        </p:nvSpPr>
        <p:spPr>
          <a:xfrm>
            <a:off x="1047750" y="2170361"/>
            <a:ext cx="4853051"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Weather evens out</a:t>
            </a:r>
            <a:endParaRPr lang="en-US" sz="2200" dirty="0"/>
          </a:p>
        </p:txBody>
      </p:sp>
      <p:sp>
        <p:nvSpPr>
          <p:cNvPr id="6" name="Text 4"/>
          <p:cNvSpPr/>
          <p:nvPr/>
        </p:nvSpPr>
        <p:spPr>
          <a:xfrm>
            <a:off x="1047750" y="2581821"/>
            <a:ext cx="4853051"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Calm in the north, sun in the south: across many countries, wind and solar fluctuate less.</a:t>
            </a:r>
            <a:endParaRPr lang="en-US" sz="1600" dirty="0"/>
          </a:p>
        </p:txBody>
      </p:sp>
      <p:sp>
        <p:nvSpPr>
          <p:cNvPr id="7" name="Shape 5"/>
          <p:cNvSpPr/>
          <p:nvPr/>
        </p:nvSpPr>
        <p:spPr>
          <a:xfrm>
            <a:off x="6200775" y="1938586"/>
            <a:ext cx="5175250" cy="1443930"/>
          </a:xfrm>
          <a:prstGeom prst="roundRect">
            <a:avLst>
              <a:gd name="adj" fmla="val 6816"/>
            </a:avLst>
          </a:prstGeom>
          <a:solidFill>
            <a:srgbClr val="FFFDF7"/>
          </a:solidFill>
          <a:ln w="6350">
            <a:solidFill>
              <a:srgbClr val="DAD5C3"/>
            </a:solidFill>
            <a:prstDash val="solid"/>
          </a:ln>
        </p:spPr>
        <p:txBody>
          <a:bodyPr/>
          <a:lstStyle/>
          <a:p>
            <a:endParaRPr lang="fr-CH"/>
          </a:p>
        </p:txBody>
      </p:sp>
      <p:sp>
        <p:nvSpPr>
          <p:cNvPr id="8" name="Text 6"/>
          <p:cNvSpPr/>
          <p:nvPr/>
        </p:nvSpPr>
        <p:spPr>
          <a:xfrm>
            <a:off x="6432550" y="2170361"/>
            <a:ext cx="4853051"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Less curtailment</a:t>
            </a:r>
            <a:endParaRPr lang="en-US" sz="2200" dirty="0"/>
          </a:p>
        </p:txBody>
      </p:sp>
      <p:sp>
        <p:nvSpPr>
          <p:cNvPr id="9" name="Text 7"/>
          <p:cNvSpPr/>
          <p:nvPr/>
        </p:nvSpPr>
        <p:spPr>
          <a:xfrm>
            <a:off x="6432550" y="2581821"/>
            <a:ext cx="4853051"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Surplus wind and solar power flows to the neighbouring country instead of going unused.</a:t>
            </a:r>
            <a:endParaRPr lang="en-US" sz="1600" dirty="0"/>
          </a:p>
        </p:txBody>
      </p:sp>
      <p:sp>
        <p:nvSpPr>
          <p:cNvPr id="10" name="Shape 8"/>
          <p:cNvSpPr/>
          <p:nvPr/>
        </p:nvSpPr>
        <p:spPr>
          <a:xfrm>
            <a:off x="815975" y="3592066"/>
            <a:ext cx="5175250" cy="1443930"/>
          </a:xfrm>
          <a:prstGeom prst="roundRect">
            <a:avLst>
              <a:gd name="adj" fmla="val 6816"/>
            </a:avLst>
          </a:prstGeom>
          <a:solidFill>
            <a:srgbClr val="FFFDF7"/>
          </a:solidFill>
          <a:ln w="6350">
            <a:solidFill>
              <a:srgbClr val="DAD5C3"/>
            </a:solidFill>
            <a:prstDash val="solid"/>
          </a:ln>
        </p:spPr>
        <p:txBody>
          <a:bodyPr/>
          <a:lstStyle/>
          <a:p>
            <a:endParaRPr lang="fr-CH"/>
          </a:p>
        </p:txBody>
      </p:sp>
      <p:sp>
        <p:nvSpPr>
          <p:cNvPr id="11" name="Text 9"/>
          <p:cNvSpPr/>
          <p:nvPr/>
        </p:nvSpPr>
        <p:spPr>
          <a:xfrm>
            <a:off x="1047750" y="3823841"/>
            <a:ext cx="4853051"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Cheapest first</a:t>
            </a:r>
            <a:endParaRPr lang="en-US" sz="2200" dirty="0"/>
          </a:p>
        </p:txBody>
      </p:sp>
      <p:sp>
        <p:nvSpPr>
          <p:cNvPr id="12" name="Text 10"/>
          <p:cNvSpPr/>
          <p:nvPr/>
        </p:nvSpPr>
        <p:spPr>
          <a:xfrm>
            <a:off x="1047750" y="4235301"/>
            <a:ext cx="4853051"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The merit order works across borders. Expensive plants run less often.</a:t>
            </a:r>
            <a:endParaRPr lang="en-US" sz="1600" dirty="0"/>
          </a:p>
        </p:txBody>
      </p:sp>
      <p:sp>
        <p:nvSpPr>
          <p:cNvPr id="13" name="Shape 11"/>
          <p:cNvSpPr/>
          <p:nvPr/>
        </p:nvSpPr>
        <p:spPr>
          <a:xfrm>
            <a:off x="6200775" y="3592066"/>
            <a:ext cx="5175250" cy="1443930"/>
          </a:xfrm>
          <a:prstGeom prst="roundRect">
            <a:avLst>
              <a:gd name="adj" fmla="val 6816"/>
            </a:avLst>
          </a:prstGeom>
          <a:solidFill>
            <a:srgbClr val="FFFDF7"/>
          </a:solidFill>
          <a:ln w="6350">
            <a:solidFill>
              <a:srgbClr val="DAD5C3"/>
            </a:solidFill>
            <a:prstDash val="solid"/>
          </a:ln>
        </p:spPr>
        <p:txBody>
          <a:bodyPr/>
          <a:lstStyle/>
          <a:p>
            <a:endParaRPr lang="fr-CH"/>
          </a:p>
        </p:txBody>
      </p:sp>
      <p:sp>
        <p:nvSpPr>
          <p:cNvPr id="14" name="Text 12"/>
          <p:cNvSpPr/>
          <p:nvPr/>
        </p:nvSpPr>
        <p:spPr>
          <a:xfrm>
            <a:off x="6432550" y="3823841"/>
            <a:ext cx="4853051"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More security</a:t>
            </a:r>
            <a:endParaRPr lang="en-US" sz="2200" dirty="0"/>
          </a:p>
        </p:txBody>
      </p:sp>
      <p:sp>
        <p:nvSpPr>
          <p:cNvPr id="15" name="Text 13"/>
          <p:cNvSpPr/>
          <p:nvPr/>
        </p:nvSpPr>
        <p:spPr>
          <a:xfrm>
            <a:off x="6432550" y="4235301"/>
            <a:ext cx="4853051"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If a power plant or a line fails, the neighbours step in.</a:t>
            </a:r>
            <a:endParaRPr lang="en-US" sz="1600" dirty="0"/>
          </a:p>
        </p:txBody>
      </p:sp>
      <p:sp>
        <p:nvSpPr>
          <p:cNvPr id="16" name="Text 14"/>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Source: European Commission, Electricity market design</a:t>
            </a:r>
            <a:endParaRPr lang="en-US" sz="1200" dirty="0"/>
          </a:p>
        </p:txBody>
      </p:sp>
      <p:sp>
        <p:nvSpPr>
          <p:cNvPr id="17" name="Text 15"/>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2 · THE DOWNSIDE</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Where the market hits its limits</a:t>
            </a:r>
            <a:endParaRPr lang="en-US" sz="3600" dirty="0"/>
          </a:p>
        </p:txBody>
      </p:sp>
      <p:sp>
        <p:nvSpPr>
          <p:cNvPr id="4" name="Shape 2"/>
          <p:cNvSpPr/>
          <p:nvPr/>
        </p:nvSpPr>
        <p:spPr>
          <a:xfrm>
            <a:off x="815975" y="1938586"/>
            <a:ext cx="3380284" cy="2708771"/>
          </a:xfrm>
          <a:prstGeom prst="roundRect">
            <a:avLst>
              <a:gd name="adj" fmla="val 3634"/>
            </a:avLst>
          </a:prstGeom>
          <a:solidFill>
            <a:srgbClr val="FFFDF7"/>
          </a:solidFill>
          <a:ln w="6350">
            <a:solidFill>
              <a:srgbClr val="DAD5C3"/>
            </a:solidFill>
            <a:prstDash val="solid"/>
          </a:ln>
        </p:spPr>
        <p:txBody>
          <a:bodyPr/>
          <a:lstStyle/>
          <a:p>
            <a:endParaRPr lang="fr-CH"/>
          </a:p>
        </p:txBody>
      </p:sp>
      <p:sp>
        <p:nvSpPr>
          <p:cNvPr id="5" name="Text 3"/>
          <p:cNvSpPr/>
          <p:nvPr/>
        </p:nvSpPr>
        <p:spPr>
          <a:xfrm>
            <a:off x="1073150" y="2195761"/>
            <a:ext cx="2951912" cy="69592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Gas often sets the price</a:t>
            </a:r>
            <a:endParaRPr lang="en-US" sz="2200" dirty="0"/>
          </a:p>
        </p:txBody>
      </p:sp>
      <p:sp>
        <p:nvSpPr>
          <p:cNvPr id="6" name="Text 4"/>
          <p:cNvSpPr/>
          <p:nvPr/>
        </p:nvSpPr>
        <p:spPr>
          <a:xfrm>
            <a:off x="1073150" y="2967881"/>
            <a:ext cx="2951912" cy="144770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Q2 2026 in Germany: €95.21/MWh, 36.5% more than a year earlier. The main reason was more expensive gas.</a:t>
            </a:r>
            <a:endParaRPr lang="en-US" sz="1600" dirty="0"/>
          </a:p>
        </p:txBody>
      </p:sp>
      <p:sp>
        <p:nvSpPr>
          <p:cNvPr id="7" name="Shape 5"/>
          <p:cNvSpPr/>
          <p:nvPr/>
        </p:nvSpPr>
        <p:spPr>
          <a:xfrm>
            <a:off x="4405809" y="1938586"/>
            <a:ext cx="3380333" cy="2708771"/>
          </a:xfrm>
          <a:prstGeom prst="roundRect">
            <a:avLst>
              <a:gd name="adj" fmla="val 3634"/>
            </a:avLst>
          </a:prstGeom>
          <a:solidFill>
            <a:srgbClr val="FFFDF7"/>
          </a:solidFill>
          <a:ln w="6350">
            <a:solidFill>
              <a:srgbClr val="DAD5C3"/>
            </a:solidFill>
            <a:prstDash val="solid"/>
          </a:ln>
        </p:spPr>
        <p:txBody>
          <a:bodyPr/>
          <a:lstStyle/>
          <a:p>
            <a:endParaRPr lang="fr-CH"/>
          </a:p>
        </p:txBody>
      </p:sp>
      <p:sp>
        <p:nvSpPr>
          <p:cNvPr id="8" name="Text 6"/>
          <p:cNvSpPr/>
          <p:nvPr/>
        </p:nvSpPr>
        <p:spPr>
          <a:xfrm>
            <a:off x="4662984" y="2195761"/>
            <a:ext cx="295196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Lines are scarce</a:t>
            </a:r>
            <a:endParaRPr lang="en-US" sz="2200" dirty="0"/>
          </a:p>
        </p:txBody>
      </p:sp>
      <p:sp>
        <p:nvSpPr>
          <p:cNvPr id="9" name="Text 7"/>
          <p:cNvSpPr/>
          <p:nvPr/>
        </p:nvSpPr>
        <p:spPr>
          <a:xfrm>
            <a:off x="4662984" y="2632621"/>
            <a:ext cx="2951963"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Q2 2026: France €53/MWh, Germany €95/MWh. Full lines keep the prices apart.</a:t>
            </a:r>
            <a:endParaRPr lang="en-US" sz="1600" dirty="0"/>
          </a:p>
        </p:txBody>
      </p:sp>
      <p:sp>
        <p:nvSpPr>
          <p:cNvPr id="10" name="Shape 8"/>
          <p:cNvSpPr/>
          <p:nvPr/>
        </p:nvSpPr>
        <p:spPr>
          <a:xfrm>
            <a:off x="7995692" y="1938586"/>
            <a:ext cx="3380333" cy="2708771"/>
          </a:xfrm>
          <a:prstGeom prst="roundRect">
            <a:avLst>
              <a:gd name="adj" fmla="val 3634"/>
            </a:avLst>
          </a:prstGeom>
          <a:solidFill>
            <a:srgbClr val="FFFDF7"/>
          </a:solidFill>
          <a:ln w="6350">
            <a:solidFill>
              <a:srgbClr val="DAD5C3"/>
            </a:solidFill>
            <a:prstDash val="solid"/>
          </a:ln>
        </p:spPr>
        <p:txBody>
          <a:bodyPr/>
          <a:lstStyle/>
          <a:p>
            <a:endParaRPr lang="fr-CH"/>
          </a:p>
        </p:txBody>
      </p:sp>
      <p:sp>
        <p:nvSpPr>
          <p:cNvPr id="11" name="Text 9"/>
          <p:cNvSpPr/>
          <p:nvPr/>
        </p:nvSpPr>
        <p:spPr>
          <a:xfrm>
            <a:off x="8252867" y="2195761"/>
            <a:ext cx="311998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Flexibility is missing</a:t>
            </a:r>
            <a:endParaRPr lang="en-US" sz="2200" dirty="0"/>
          </a:p>
        </p:txBody>
      </p:sp>
      <p:sp>
        <p:nvSpPr>
          <p:cNvPr id="12" name="Text 10"/>
          <p:cNvSpPr/>
          <p:nvPr/>
        </p:nvSpPr>
        <p:spPr>
          <a:xfrm>
            <a:off x="8252867" y="2632621"/>
            <a:ext cx="2951963" cy="116324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F4C5E"/>
                </a:solidFill>
                <a:latin typeface="Nunito Sans" pitchFamily="34" charset="0"/>
                <a:ea typeface="Nunito Sans" pitchFamily="34" charset="-122"/>
                <a:cs typeface="Nunito Sans" pitchFamily="34" charset="-120"/>
              </a:rPr>
              <a:t>Storage, controllable consumers and dynamic tariffs must grow along with wind and solar.</a:t>
            </a:r>
            <a:endParaRPr lang="en-US" sz="1600" dirty="0"/>
          </a:p>
        </p:txBody>
      </p:sp>
      <p:sp>
        <p:nvSpPr>
          <p:cNvPr id="13" name="Text 11"/>
          <p:cNvSpPr/>
          <p:nvPr/>
        </p:nvSpPr>
        <p:spPr>
          <a:xfrm>
            <a:off x="812800" y="6238280"/>
            <a:ext cx="91567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Source: Bundesnetzagentur (SMARD), The electricity market in Q2 2026, average day-ahead prices</a:t>
            </a:r>
            <a:endParaRPr lang="en-US" sz="1200" dirty="0"/>
          </a:p>
        </p:txBody>
      </p:sp>
      <p:sp>
        <p:nvSpPr>
          <p:cNvPr id="14" name="Text 12"/>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INPUT 2 · OUTLOOK</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What if all power were renewable?</a:t>
            </a:r>
            <a:endParaRPr lang="en-US" sz="3600" dirty="0"/>
          </a:p>
        </p:txBody>
      </p:sp>
      <p:sp>
        <p:nvSpPr>
          <p:cNvPr id="4" name="Shape 2"/>
          <p:cNvSpPr/>
          <p:nvPr/>
        </p:nvSpPr>
        <p:spPr>
          <a:xfrm>
            <a:off x="815975" y="1938586"/>
            <a:ext cx="5175250" cy="2581771"/>
          </a:xfrm>
          <a:prstGeom prst="roundRect">
            <a:avLst>
              <a:gd name="adj" fmla="val 3812"/>
            </a:avLst>
          </a:prstGeom>
          <a:solidFill>
            <a:srgbClr val="FFFDF7"/>
          </a:solidFill>
          <a:ln w="6350">
            <a:solidFill>
              <a:srgbClr val="DAD5C3"/>
            </a:solidFill>
            <a:prstDash val="solid"/>
          </a:ln>
        </p:spPr>
        <p:txBody>
          <a:bodyPr/>
          <a:lstStyle/>
          <a:p>
            <a:endParaRPr lang="fr-CH"/>
          </a:p>
        </p:txBody>
      </p:sp>
      <p:sp>
        <p:nvSpPr>
          <p:cNvPr id="5" name="Text 3"/>
          <p:cNvSpPr/>
          <p:nvPr/>
        </p:nvSpPr>
        <p:spPr>
          <a:xfrm>
            <a:off x="1047750" y="2170361"/>
            <a:ext cx="4853051"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The price</a:t>
            </a:r>
            <a:endParaRPr lang="en-US" sz="2200" dirty="0"/>
          </a:p>
        </p:txBody>
      </p:sp>
      <p:sp>
        <p:nvSpPr>
          <p:cNvPr id="6" name="Text 4"/>
          <p:cNvSpPr/>
          <p:nvPr/>
        </p:nvSpPr>
        <p:spPr>
          <a:xfrm>
            <a:off x="1111758" y="2581821"/>
            <a:ext cx="4781423" cy="1732161"/>
          </a:xfrm>
          <a:prstGeom prst="rect">
            <a:avLst/>
          </a:prstGeom>
          <a:noFill/>
          <a:ln/>
        </p:spPr>
        <p:txBody>
          <a:bodyPr wrap="square" lIns="0" tIns="0" rIns="0" bIns="0" rtlCol="0" anchor="t">
            <a:normAutofit/>
          </a:bodyPr>
          <a:lstStyle/>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Often near €0: whenever wind and sun cover the whole demand.</a:t>
            </a:r>
            <a:endParaRPr lang="en-US" sz="1600" dirty="0"/>
          </a:p>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Otherwise storage, hydro, biomass or hydrogen plants set the price.</a:t>
            </a:r>
            <a:endParaRPr lang="en-US" sz="1600" dirty="0"/>
          </a:p>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Consumers matter too: the price shows what they are willing to pay.</a:t>
            </a:r>
            <a:endParaRPr lang="en-US" sz="1600" dirty="0"/>
          </a:p>
        </p:txBody>
      </p:sp>
      <p:sp>
        <p:nvSpPr>
          <p:cNvPr id="7" name="Shape 5"/>
          <p:cNvSpPr/>
          <p:nvPr/>
        </p:nvSpPr>
        <p:spPr>
          <a:xfrm>
            <a:off x="6200775" y="1938586"/>
            <a:ext cx="5175250" cy="2581771"/>
          </a:xfrm>
          <a:prstGeom prst="roundRect">
            <a:avLst>
              <a:gd name="adj" fmla="val 3812"/>
            </a:avLst>
          </a:prstGeom>
          <a:solidFill>
            <a:srgbClr val="FFFDF7"/>
          </a:solidFill>
          <a:ln w="6350">
            <a:solidFill>
              <a:srgbClr val="DAD5C3"/>
            </a:solidFill>
            <a:prstDash val="solid"/>
          </a:ln>
        </p:spPr>
        <p:txBody>
          <a:bodyPr/>
          <a:lstStyle/>
          <a:p>
            <a:endParaRPr lang="fr-CH"/>
          </a:p>
        </p:txBody>
      </p:sp>
      <p:sp>
        <p:nvSpPr>
          <p:cNvPr id="8" name="Text 6"/>
          <p:cNvSpPr/>
          <p:nvPr/>
        </p:nvSpPr>
        <p:spPr>
          <a:xfrm>
            <a:off x="6432550" y="2170361"/>
            <a:ext cx="4853051"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0233F"/>
                </a:solidFill>
                <a:latin typeface="Domine" pitchFamily="18" charset="0"/>
                <a:ea typeface="Domine" pitchFamily="18" charset="-122"/>
                <a:cs typeface="Domine" pitchFamily="18" charset="-120"/>
              </a:rPr>
              <a:t>The pay</a:t>
            </a:r>
            <a:endParaRPr lang="en-US" sz="2200" dirty="0"/>
          </a:p>
        </p:txBody>
      </p:sp>
      <p:sp>
        <p:nvSpPr>
          <p:cNvPr id="9" name="Text 7"/>
          <p:cNvSpPr/>
          <p:nvPr/>
        </p:nvSpPr>
        <p:spPr>
          <a:xfrm>
            <a:off x="6496558" y="2581821"/>
            <a:ext cx="4781423" cy="1732161"/>
          </a:xfrm>
          <a:prstGeom prst="rect">
            <a:avLst/>
          </a:prstGeom>
          <a:noFill/>
          <a:ln/>
        </p:spPr>
        <p:txBody>
          <a:bodyPr wrap="square" lIns="0" tIns="0" rIns="0" bIns="0" rtlCol="0" anchor="t">
            <a:normAutofit/>
          </a:bodyPr>
          <a:lstStyle/>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On the market: in all hours with a price above zero.</a:t>
            </a:r>
            <a:endParaRPr lang="en-US" sz="1600" dirty="0"/>
          </a:p>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Long-term contracts with companies (PPA) or with the state (CfD).</a:t>
            </a:r>
            <a:endParaRPr lang="en-US" sz="1600" dirty="0"/>
          </a:p>
          <a:p>
            <a:pPr marL="189992" indent="-189992" algn="l">
              <a:lnSpc>
                <a:spcPts val="2240"/>
              </a:lnSpc>
              <a:buSzPct val="100000"/>
              <a:buChar char="•"/>
            </a:pPr>
            <a:r>
              <a:rPr lang="en-US" sz="1600" dirty="0">
                <a:solidFill>
                  <a:srgbClr val="3F4C5E"/>
                </a:solidFill>
                <a:latin typeface="Nunito Sans" pitchFamily="34" charset="0"/>
                <a:ea typeface="Nunito Sans" pitchFamily="34" charset="-122"/>
                <a:cs typeface="Nunito Sans" pitchFamily="34" charset="-120"/>
              </a:rPr>
              <a:t>Payments for staying available, for storage and backup plants.</a:t>
            </a:r>
            <a:endParaRPr lang="en-US" sz="1600" dirty="0"/>
          </a:p>
        </p:txBody>
      </p:sp>
      <p:sp>
        <p:nvSpPr>
          <p:cNvPr id="10" name="Text 8"/>
          <p:cNvSpPr/>
          <p:nvPr/>
        </p:nvSpPr>
        <p:spPr>
          <a:xfrm>
            <a:off x="812800" y="4828332"/>
            <a:ext cx="10566400" cy="589260"/>
          </a:xfrm>
          <a:prstGeom prst="roundRect">
            <a:avLst>
              <a:gd name="adj" fmla="val 17242"/>
            </a:avLst>
          </a:prstGeom>
          <a:solidFill>
            <a:srgbClr val="FBE7B0"/>
          </a:solidFill>
          <a:ln/>
        </p:spPr>
        <p:txBody>
          <a:bodyPr wrap="square" lIns="122642" tIns="122642" rIns="0" bIns="97242"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Model study: zero prices in about 30% of hours if consumers react to prices, about 90% if they do not.</a:t>
            </a:r>
            <a:endParaRPr lang="en-US" sz="1600" dirty="0"/>
          </a:p>
        </p:txBody>
      </p:sp>
      <p:sp>
        <p:nvSpPr>
          <p:cNvPr id="11" name="Text 9"/>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Source: Brown, Neumann and Riepin, “Price formation without fuel costs”, Energy Economics, 2025</a:t>
            </a:r>
            <a:endParaRPr lang="en-US" sz="1200" dirty="0"/>
          </a:p>
        </p:txBody>
      </p:sp>
      <p:sp>
        <p:nvSpPr>
          <p:cNvPr id="12" name="Text 10"/>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233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B632"/>
                </a:solidFill>
                <a:latin typeface="Nunito Sans" pitchFamily="34" charset="0"/>
                <a:ea typeface="Nunito Sans" pitchFamily="34" charset="-122"/>
                <a:cs typeface="Nunito Sans" pitchFamily="34" charset="-120"/>
              </a:rPr>
              <a:t>GROUP TASK 2 · THE SITUATION AND YOUR JOB</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6F4EC"/>
                </a:solidFill>
                <a:latin typeface="Domine" pitchFamily="18" charset="0"/>
                <a:ea typeface="Domine" pitchFamily="18" charset="-122"/>
                <a:cs typeface="Domine" pitchFamily="18" charset="-120"/>
              </a:rPr>
              <a:t>One Sunday, two prices</a:t>
            </a:r>
            <a:endParaRPr lang="en-US" sz="3600" dirty="0"/>
          </a:p>
        </p:txBody>
      </p:sp>
      <p:sp>
        <p:nvSpPr>
          <p:cNvPr id="4" name="Shape 2"/>
          <p:cNvSpPr/>
          <p:nvPr/>
        </p:nvSpPr>
        <p:spPr>
          <a:xfrm>
            <a:off x="812800" y="1935411"/>
            <a:ext cx="5080000" cy="1523901"/>
          </a:xfrm>
          <a:prstGeom prst="roundRect">
            <a:avLst>
              <a:gd name="adj" fmla="val 6667"/>
            </a:avLst>
          </a:prstGeom>
          <a:solidFill>
            <a:srgbClr val="1B3458"/>
          </a:solidFill>
          <a:ln/>
        </p:spPr>
        <p:txBody>
          <a:bodyPr/>
          <a:lstStyle/>
          <a:p>
            <a:endParaRPr lang="fr-CH"/>
          </a:p>
        </p:txBody>
      </p:sp>
      <p:sp>
        <p:nvSpPr>
          <p:cNvPr id="5" name="Text 3"/>
          <p:cNvSpPr/>
          <p:nvPr/>
        </p:nvSpPr>
        <p:spPr>
          <a:xfrm>
            <a:off x="1016000" y="2087811"/>
            <a:ext cx="481380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2B632"/>
                </a:solidFill>
                <a:latin typeface="Nunito Sans" pitchFamily="34" charset="0"/>
                <a:ea typeface="Nunito Sans" pitchFamily="34" charset="-122"/>
                <a:cs typeface="Nunito Sans" pitchFamily="34" charset="-120"/>
              </a:rPr>
              <a:t>1 pm · power in abundance</a:t>
            </a:r>
            <a:endParaRPr lang="en-US" sz="1200" dirty="0"/>
          </a:p>
        </p:txBody>
      </p:sp>
      <p:sp>
        <p:nvSpPr>
          <p:cNvPr id="6" name="Text 4"/>
          <p:cNvSpPr/>
          <p:nvPr/>
        </p:nvSpPr>
        <p:spPr>
          <a:xfrm>
            <a:off x="1016000" y="2351931"/>
            <a:ext cx="4813808"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6F4EC"/>
                </a:solidFill>
                <a:latin typeface="Domine" pitchFamily="18" charset="0"/>
                <a:ea typeface="Domine" pitchFamily="18" charset="-122"/>
                <a:cs typeface="Domine" pitchFamily="18" charset="-120"/>
              </a:rPr>
              <a:t>−€50/MWh</a:t>
            </a:r>
            <a:endParaRPr lang="en-US" sz="2200" dirty="0"/>
          </a:p>
        </p:txBody>
      </p:sp>
      <p:sp>
        <p:nvSpPr>
          <p:cNvPr id="7" name="Text 5"/>
          <p:cNvSpPr/>
          <p:nvPr/>
        </p:nvSpPr>
        <p:spPr>
          <a:xfrm>
            <a:off x="1016000" y="2737991"/>
            <a:ext cx="4813808"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Whoever takes power gets paid. Whoever feeds in has to pay.</a:t>
            </a:r>
            <a:endParaRPr lang="en-US" sz="1600" dirty="0"/>
          </a:p>
        </p:txBody>
      </p:sp>
      <p:sp>
        <p:nvSpPr>
          <p:cNvPr id="8" name="Shape 6"/>
          <p:cNvSpPr/>
          <p:nvPr/>
        </p:nvSpPr>
        <p:spPr>
          <a:xfrm>
            <a:off x="812800" y="3611711"/>
            <a:ext cx="5080000" cy="1523901"/>
          </a:xfrm>
          <a:prstGeom prst="roundRect">
            <a:avLst>
              <a:gd name="adj" fmla="val 6667"/>
            </a:avLst>
          </a:prstGeom>
          <a:solidFill>
            <a:srgbClr val="1B3458"/>
          </a:solidFill>
          <a:ln/>
        </p:spPr>
        <p:txBody>
          <a:bodyPr/>
          <a:lstStyle/>
          <a:p>
            <a:endParaRPr lang="fr-CH"/>
          </a:p>
        </p:txBody>
      </p:sp>
      <p:sp>
        <p:nvSpPr>
          <p:cNvPr id="9" name="Text 7"/>
          <p:cNvSpPr/>
          <p:nvPr/>
        </p:nvSpPr>
        <p:spPr>
          <a:xfrm>
            <a:off x="1016000" y="3764111"/>
            <a:ext cx="481380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F2B632"/>
                </a:solidFill>
                <a:latin typeface="Nunito Sans" pitchFamily="34" charset="0"/>
                <a:ea typeface="Nunito Sans" pitchFamily="34" charset="-122"/>
                <a:cs typeface="Nunito Sans" pitchFamily="34" charset="-120"/>
              </a:rPr>
              <a:t>7 pm · power is scarce</a:t>
            </a:r>
            <a:endParaRPr lang="en-US" sz="1200" dirty="0"/>
          </a:p>
        </p:txBody>
      </p:sp>
      <p:sp>
        <p:nvSpPr>
          <p:cNvPr id="10" name="Text 8"/>
          <p:cNvSpPr/>
          <p:nvPr/>
        </p:nvSpPr>
        <p:spPr>
          <a:xfrm>
            <a:off x="1016000" y="4028232"/>
            <a:ext cx="4813808"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6F4EC"/>
                </a:solidFill>
                <a:latin typeface="Domine" pitchFamily="18" charset="0"/>
                <a:ea typeface="Domine" pitchFamily="18" charset="-122"/>
                <a:cs typeface="Domine" pitchFamily="18" charset="-120"/>
              </a:rPr>
              <a:t>€180/MWh</a:t>
            </a:r>
            <a:endParaRPr lang="en-US" sz="2200" dirty="0"/>
          </a:p>
        </p:txBody>
      </p:sp>
      <p:sp>
        <p:nvSpPr>
          <p:cNvPr id="11" name="Text 9"/>
          <p:cNvSpPr/>
          <p:nvPr/>
        </p:nvSpPr>
        <p:spPr>
          <a:xfrm>
            <a:off x="1016000" y="4414292"/>
            <a:ext cx="4813808"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5DEE8"/>
                </a:solidFill>
                <a:latin typeface="Nunito Sans" pitchFamily="34" charset="0"/>
                <a:ea typeface="Nunito Sans" pitchFamily="34" charset="-122"/>
                <a:cs typeface="Nunito Sans" pitchFamily="34" charset="-120"/>
              </a:rPr>
              <a:t>The sun is gone, everyone needs power. Every MWh is expensive.</a:t>
            </a:r>
            <a:endParaRPr lang="en-US" sz="1600" dirty="0"/>
          </a:p>
        </p:txBody>
      </p:sp>
      <p:sp>
        <p:nvSpPr>
          <p:cNvPr id="12" name="Text 10"/>
          <p:cNvSpPr/>
          <p:nvPr/>
        </p:nvSpPr>
        <p:spPr>
          <a:xfrm>
            <a:off x="6332538" y="1935411"/>
            <a:ext cx="5191443" cy="1447701"/>
          </a:xfrm>
          <a:prstGeom prst="rect">
            <a:avLst/>
          </a:prstGeom>
          <a:noFill/>
          <a:ln/>
        </p:spPr>
        <p:txBody>
          <a:bodyPr wrap="square" lIns="0" tIns="0" rIns="0" bIns="0" rtlCol="0" anchor="t">
            <a:normAutofit/>
          </a:bodyPr>
          <a:lstStyle/>
          <a:p>
            <a:pPr marL="220663" indent="-220663" algn="l">
              <a:lnSpc>
                <a:spcPts val="2240"/>
              </a:lnSpc>
              <a:buSzPct val="100000"/>
              <a:buFontTx/>
              <a:buAutoNum type="arabicPeriod"/>
            </a:pPr>
            <a:r>
              <a:rPr lang="en-US" sz="1600" dirty="0">
                <a:solidFill>
                  <a:srgbClr val="F6F4EC"/>
                </a:solidFill>
                <a:latin typeface="Nunito Sans" pitchFamily="34" charset="0"/>
                <a:ea typeface="Nunito Sans" pitchFamily="34" charset="-122"/>
                <a:cs typeface="Nunito Sans" pitchFamily="34" charset="-120"/>
              </a:rPr>
              <a:t>Each group takes on a role.</a:t>
            </a:r>
            <a:endParaRPr lang="en-US" sz="1600" dirty="0"/>
          </a:p>
          <a:p>
            <a:pPr marL="220663" indent="-220663" algn="l">
              <a:lnSpc>
                <a:spcPts val="2240"/>
              </a:lnSpc>
              <a:buSzPct val="100000"/>
              <a:buFontTx/>
              <a:buAutoNum type="arabicPeriod"/>
            </a:pPr>
            <a:r>
              <a:rPr lang="en-US" sz="1600" dirty="0">
                <a:solidFill>
                  <a:srgbClr val="F6F4EC"/>
                </a:solidFill>
                <a:latin typeface="Nunito Sans" pitchFamily="34" charset="0"/>
                <a:ea typeface="Nunito Sans" pitchFamily="34" charset="-122"/>
                <a:cs typeface="Nunito Sans" pitchFamily="34" charset="-120"/>
              </a:rPr>
              <a:t>Discuss for 5 minutes: what do you do at 1 pm, and at 7 pm?</a:t>
            </a:r>
            <a:endParaRPr lang="en-US" sz="1600" dirty="0"/>
          </a:p>
          <a:p>
            <a:pPr marL="220663" indent="-220663" algn="l">
              <a:lnSpc>
                <a:spcPts val="2240"/>
              </a:lnSpc>
              <a:buSzPct val="100000"/>
              <a:buFontTx/>
              <a:buAutoNum type="arabicPeriod"/>
            </a:pPr>
            <a:r>
              <a:rPr lang="en-US" sz="1600" dirty="0">
                <a:solidFill>
                  <a:srgbClr val="F6F4EC"/>
                </a:solidFill>
                <a:latin typeface="Nunito Sans" pitchFamily="34" charset="0"/>
                <a:ea typeface="Nunito Sans" pitchFamily="34" charset="-122"/>
                <a:cs typeface="Nunito Sans" pitchFamily="34" charset="-120"/>
              </a:rPr>
              <a:t>Work out what that earns or costs you.</a:t>
            </a:r>
            <a:endParaRPr lang="en-US" sz="1600" dirty="0"/>
          </a:p>
          <a:p>
            <a:pPr marL="220663" indent="-220663" algn="l">
              <a:lnSpc>
                <a:spcPts val="2240"/>
              </a:lnSpc>
              <a:buSzPct val="100000"/>
              <a:buFontTx/>
              <a:buAutoNum type="arabicPeriod"/>
            </a:pPr>
            <a:r>
              <a:rPr lang="en-US" sz="1600" dirty="0">
                <a:solidFill>
                  <a:srgbClr val="F6F4EC"/>
                </a:solidFill>
                <a:latin typeface="Nunito Sans" pitchFamily="34" charset="0"/>
                <a:ea typeface="Nunito Sans" pitchFamily="34" charset="-122"/>
                <a:cs typeface="Nunito Sans" pitchFamily="34" charset="-120"/>
              </a:rPr>
              <a:t>Present your result in 1 minute.</a:t>
            </a:r>
            <a:endParaRPr lang="en-US" sz="1600" dirty="0"/>
          </a:p>
        </p:txBody>
      </p:sp>
      <p:sp>
        <p:nvSpPr>
          <p:cNvPr id="13" name="Text 11"/>
          <p:cNvSpPr/>
          <p:nvPr/>
        </p:nvSpPr>
        <p:spPr>
          <a:xfrm>
            <a:off x="6299200" y="3560911"/>
            <a:ext cx="5080000" cy="873720"/>
          </a:xfrm>
          <a:prstGeom prst="roundRect">
            <a:avLst>
              <a:gd name="adj" fmla="val 11628"/>
            </a:avLst>
          </a:prstGeom>
          <a:solidFill>
            <a:srgbClr val="F2B632"/>
          </a:solidFill>
          <a:ln/>
        </p:spPr>
        <p:txBody>
          <a:bodyPr wrap="square" lIns="122642" tIns="122642" rIns="0" bIns="97242"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Tip: taking 10 MWh at −€50/MWh earns you €500.</a:t>
            </a:r>
            <a:endParaRPr lang="en-US" sz="1600" dirty="0"/>
          </a:p>
        </p:txBody>
      </p:sp>
      <p:sp>
        <p:nvSpPr>
          <p:cNvPr id="14" name="Text 12"/>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DEE8"/>
                </a:solidFill>
                <a:latin typeface="Nunito Sans" pitchFamily="34" charset="0"/>
                <a:ea typeface="Nunito Sans" pitchFamily="34" charset="-122"/>
                <a:cs typeface="Nunito Sans" pitchFamily="34" charset="-120"/>
              </a:rPr>
              <a:t>The roles with your numbers are on the next slide. Both prices are example values.</a:t>
            </a:r>
            <a:endParaRPr lang="en-US" sz="1200" dirty="0"/>
          </a:p>
        </p:txBody>
      </p:sp>
      <p:sp>
        <p:nvSpPr>
          <p:cNvPr id="15" name="Text 13"/>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D5DEE8"/>
                </a:solidFill>
                <a:latin typeface="Nunito Sans" pitchFamily="34" charset="0"/>
                <a:ea typeface="Nunito Sans" pitchFamily="34" charset="-122"/>
                <a:cs typeface="Nunito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233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B632"/>
                </a:solidFill>
                <a:latin typeface="Nunito Sans" pitchFamily="34" charset="0"/>
                <a:ea typeface="Nunito Sans" pitchFamily="34" charset="-122"/>
                <a:cs typeface="Nunito Sans" pitchFamily="34" charset="-120"/>
              </a:rPr>
              <a:t>GROUP TASK 2 · 5 MINUTES + PRESENTATION</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6F4EC"/>
                </a:solidFill>
                <a:latin typeface="Domine" pitchFamily="18" charset="0"/>
                <a:ea typeface="Domine" pitchFamily="18" charset="-122"/>
                <a:cs typeface="Domine" pitchFamily="18" charset="-120"/>
              </a:rPr>
              <a:t>Your roles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97311"/>
          <a:ext cx="10553700" cy="2636046"/>
        </p:xfrm>
        <a:graphic>
          <a:graphicData uri="http://schemas.openxmlformats.org/drawingml/2006/table">
            <a:tbl>
              <a:tblPr/>
              <a:tblGrid>
                <a:gridCol w="2321814">
                  <a:extLst>
                    <a:ext uri="{9D8B030D-6E8A-4147-A177-3AD203B41FA5}">
                      <a16:colId xmlns:a16="http://schemas.microsoft.com/office/drawing/2014/main" val="20000"/>
                    </a:ext>
                  </a:extLst>
                </a:gridCol>
                <a:gridCol w="4115943">
                  <a:extLst>
                    <a:ext uri="{9D8B030D-6E8A-4147-A177-3AD203B41FA5}">
                      <a16:colId xmlns:a16="http://schemas.microsoft.com/office/drawing/2014/main" val="20001"/>
                    </a:ext>
                  </a:extLst>
                </a:gridCol>
                <a:gridCol w="4115943">
                  <a:extLst>
                    <a:ext uri="{9D8B030D-6E8A-4147-A177-3AD203B41FA5}">
                      <a16:colId xmlns:a16="http://schemas.microsoft.com/office/drawing/2014/main" val="20002"/>
                    </a:ext>
                  </a:extLst>
                </a:gridCol>
              </a:tblGrid>
              <a:tr h="439341">
                <a:tc>
                  <a:txBody>
                    <a:bodyPr/>
                    <a:lstStyle/>
                    <a:p>
                      <a:pPr marL="0" indent="0">
                        <a:lnSpc>
                          <a:spcPts val="2240"/>
                        </a:lnSpc>
                        <a:buNone/>
                      </a:pPr>
                      <a:r>
                        <a:rPr lang="en-US" sz="1600" b="1" dirty="0">
                          <a:solidFill>
                            <a:srgbClr val="10233F"/>
                          </a:solidFill>
                          <a:latin typeface="Nunito Sans" pitchFamily="34" charset="0"/>
                          <a:ea typeface="Nunito Sans" pitchFamily="34" charset="-122"/>
                          <a:cs typeface="Nunito Sans" pitchFamily="34" charset="-120"/>
                        </a:rPr>
                        <a:t>Role</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F4C55D"/>
                      </a:solidFill>
                      <a:prstDash val="solid"/>
                      <a:round/>
                      <a:headEnd type="none" w="med" len="med"/>
                      <a:tailEnd type="none" w="med" len="med"/>
                    </a:lnR>
                    <a:lnT w="12700" cap="flat" cmpd="sng" algn="ctr">
                      <a:solidFill>
                        <a:srgbClr val="435267"/>
                      </a:solidFill>
                      <a:prstDash val="solid"/>
                      <a:round/>
                      <a:headEnd type="none" w="med" len="med"/>
                      <a:tailEnd type="none" w="med" len="med"/>
                    </a:lnT>
                    <a:lnB w="12700" cap="flat" cmpd="sng" algn="ctr">
                      <a:solidFill>
                        <a:srgbClr val="F4C55D"/>
                      </a:solidFill>
                      <a:prstDash val="solid"/>
                      <a:round/>
                      <a:headEnd type="none" w="med" len="med"/>
                      <a:tailEnd type="none" w="med" len="med"/>
                    </a:lnB>
                    <a:solidFill>
                      <a:srgbClr val="F2B632"/>
                    </a:solidFill>
                  </a:tcPr>
                </a:tc>
                <a:tc>
                  <a:txBody>
                    <a:bodyPr/>
                    <a:lstStyle/>
                    <a:p>
                      <a:pPr marL="0" indent="0">
                        <a:lnSpc>
                          <a:spcPts val="2240"/>
                        </a:lnSpc>
                        <a:buNone/>
                      </a:pPr>
                      <a:r>
                        <a:rPr lang="en-US" sz="1600" b="1" dirty="0">
                          <a:solidFill>
                            <a:srgbClr val="10233F"/>
                          </a:solidFill>
                          <a:latin typeface="Nunito Sans" pitchFamily="34" charset="0"/>
                          <a:ea typeface="Nunito Sans" pitchFamily="34" charset="-122"/>
                          <a:cs typeface="Nunito Sans" pitchFamily="34" charset="-120"/>
                        </a:rPr>
                        <a:t>What you have</a:t>
                      </a:r>
                      <a:endParaRPr lang="en-US" sz="1600" dirty="0">
                        <a:latin typeface="Nunito Sans" charset="0"/>
                        <a:ea typeface="Nunito Sans" charset="0"/>
                        <a:cs typeface="Nunito Sans" charset="0"/>
                      </a:endParaRPr>
                    </a:p>
                  </a:txBody>
                  <a:tcPr marL="71120" marR="71120" marT="71120" marB="71120">
                    <a:lnL w="12700" cap="flat" cmpd="sng" algn="ctr">
                      <a:solidFill>
                        <a:srgbClr val="F4C55D"/>
                      </a:solidFill>
                      <a:prstDash val="solid"/>
                      <a:round/>
                      <a:headEnd type="none" w="med" len="med"/>
                      <a:tailEnd type="none" w="med" len="med"/>
                    </a:lnL>
                    <a:lnR w="12700" cap="flat" cmpd="sng" algn="ctr">
                      <a:solidFill>
                        <a:srgbClr val="F4C55D"/>
                      </a:solidFill>
                      <a:prstDash val="solid"/>
                      <a:round/>
                      <a:headEnd type="none" w="med" len="med"/>
                      <a:tailEnd type="none" w="med" len="med"/>
                    </a:lnR>
                    <a:lnT w="12700" cap="flat" cmpd="sng" algn="ctr">
                      <a:solidFill>
                        <a:srgbClr val="435267"/>
                      </a:solidFill>
                      <a:prstDash val="solid"/>
                      <a:round/>
                      <a:headEnd type="none" w="med" len="med"/>
                      <a:tailEnd type="none" w="med" len="med"/>
                    </a:lnT>
                    <a:lnB w="12700" cap="flat" cmpd="sng" algn="ctr">
                      <a:solidFill>
                        <a:srgbClr val="F4C55D"/>
                      </a:solidFill>
                      <a:prstDash val="solid"/>
                      <a:round/>
                      <a:headEnd type="none" w="med" len="med"/>
                      <a:tailEnd type="none" w="med" len="med"/>
                    </a:lnB>
                    <a:solidFill>
                      <a:srgbClr val="F2B632"/>
                    </a:solidFill>
                  </a:tcPr>
                </a:tc>
                <a:tc>
                  <a:txBody>
                    <a:bodyPr/>
                    <a:lstStyle/>
                    <a:p>
                      <a:pPr marL="0" indent="0">
                        <a:lnSpc>
                          <a:spcPts val="2240"/>
                        </a:lnSpc>
                        <a:buNone/>
                      </a:pPr>
                      <a:r>
                        <a:rPr lang="en-US" sz="1600" b="1" dirty="0">
                          <a:solidFill>
                            <a:srgbClr val="10233F"/>
                          </a:solidFill>
                          <a:latin typeface="Nunito Sans" pitchFamily="34" charset="0"/>
                          <a:ea typeface="Nunito Sans" pitchFamily="34" charset="-122"/>
                          <a:cs typeface="Nunito Sans" pitchFamily="34" charset="-120"/>
                        </a:rPr>
                        <a:t>What you decide</a:t>
                      </a:r>
                      <a:endParaRPr lang="en-US" sz="1600" dirty="0">
                        <a:latin typeface="Nunito Sans" charset="0"/>
                        <a:ea typeface="Nunito Sans" charset="0"/>
                        <a:cs typeface="Nunito Sans" charset="0"/>
                      </a:endParaRPr>
                    </a:p>
                  </a:txBody>
                  <a:tcPr marL="71120" marR="71120" marT="71120" marB="71120">
                    <a:lnL w="12700" cap="flat" cmpd="sng" algn="ctr">
                      <a:solidFill>
                        <a:srgbClr val="F4C55D"/>
                      </a:solidFill>
                      <a:prstDash val="solid"/>
                      <a:round/>
                      <a:headEnd type="none" w="med" len="med"/>
                      <a:tailEnd type="none" w="med" len="med"/>
                    </a:lnL>
                    <a:lnR w="12700" cap="flat" cmpd="sng" algn="ctr">
                      <a:solidFill>
                        <a:srgbClr val="F4C55D"/>
                      </a:solidFill>
                      <a:prstDash val="solid"/>
                      <a:round/>
                      <a:headEnd type="none" w="med" len="med"/>
                      <a:tailEnd type="none" w="med" len="med"/>
                    </a:lnR>
                    <a:lnT w="12700" cap="flat" cmpd="sng" algn="ctr">
                      <a:solidFill>
                        <a:srgbClr val="435267"/>
                      </a:solidFill>
                      <a:prstDash val="solid"/>
                      <a:round/>
                      <a:headEnd type="none" w="med" len="med"/>
                      <a:tailEnd type="none" w="med" len="med"/>
                    </a:lnT>
                    <a:lnB w="12700" cap="flat" cmpd="sng" algn="ctr">
                      <a:solidFill>
                        <a:srgbClr val="F4C55D"/>
                      </a:solidFill>
                      <a:prstDash val="solid"/>
                      <a:round/>
                      <a:headEnd type="none" w="med" len="med"/>
                      <a:tailEnd type="none" w="med" len="med"/>
                    </a:lnB>
                    <a:solidFill>
                      <a:srgbClr val="F2B632"/>
                    </a:solidFill>
                  </a:tcPr>
                </a:tc>
                <a:extLst>
                  <a:ext uri="{0D108BD9-81ED-4DB2-BD59-A6C34878D82A}">
                    <a16:rowId xmlns:a16="http://schemas.microsoft.com/office/drawing/2014/main" val="10000"/>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Solar farm</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F4C55D"/>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generates 100 MWh per hour</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F4C55D"/>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feed in or switch off?</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F4C55D"/>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1"/>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Battery storage</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holds 10 MWh, empty right now</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when to charge and discharge?</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2"/>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Steelworks</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needs 50 MWh per hour</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when does the furnace run?</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3"/>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Household</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electric car needs 40 kWh</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when is it charged?</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4"/>
                  </a:ext>
                </a:extLst>
              </a:tr>
              <a:tr h="439341">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Grid operator</a:t>
                      </a:r>
                      <a:endParaRPr lang="en-US" sz="1600" dirty="0">
                        <a:latin typeface="Nunito Sans" charset="0"/>
                        <a:ea typeface="Nunito Sans" charset="0"/>
                        <a:cs typeface="Nunito Sans" charset="0"/>
                      </a:endParaRPr>
                    </a:p>
                  </a:txBody>
                  <a:tcPr marL="71120" marR="71120" marT="71120" marB="71120">
                    <a:lnL w="12700" cap="flat" cmpd="sng" algn="ctr">
                      <a:solidFill>
                        <a:srgbClr val="435267"/>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2 GW too much power in the grid</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tc>
                  <a:txBody>
                    <a:bodyPr/>
                    <a:lstStyle/>
                    <a:p>
                      <a:pPr marL="0" indent="0">
                        <a:lnSpc>
                          <a:spcPts val="2240"/>
                        </a:lnSpc>
                        <a:buNone/>
                      </a:pPr>
                      <a:r>
                        <a:rPr lang="en-US" sz="1600" dirty="0">
                          <a:solidFill>
                            <a:srgbClr val="F6F4EC"/>
                          </a:solidFill>
                          <a:latin typeface="Nunito Sans" pitchFamily="34" charset="0"/>
                          <a:ea typeface="Nunito Sans" pitchFamily="34" charset="-122"/>
                          <a:cs typeface="Nunito Sans" pitchFamily="34" charset="-120"/>
                        </a:rPr>
                        <a:t>where does the surplus go?</a:t>
                      </a:r>
                      <a:endParaRPr lang="en-US" sz="1600" dirty="0">
                        <a:latin typeface="Nunito Sans" charset="0"/>
                        <a:ea typeface="Nunito Sans" charset="0"/>
                        <a:cs typeface="Nunito Sans" charset="0"/>
                      </a:endParaRPr>
                    </a:p>
                  </a:txBody>
                  <a:tcPr marL="71120" marR="71120" marT="71120" marB="71120">
                    <a:lnL w="12700" cap="flat" cmpd="sng" algn="ctr">
                      <a:solidFill>
                        <a:srgbClr val="4C5F7B"/>
                      </a:solidFill>
                      <a:prstDash val="solid"/>
                      <a:round/>
                      <a:headEnd type="none" w="med" len="med"/>
                      <a:tailEnd type="none" w="med" len="med"/>
                    </a:lnL>
                    <a:lnR w="12700" cap="flat" cmpd="sng" algn="ctr">
                      <a:solidFill>
                        <a:srgbClr val="4C5F7B"/>
                      </a:solidFill>
                      <a:prstDash val="solid"/>
                      <a:round/>
                      <a:headEnd type="none" w="med" len="med"/>
                      <a:tailEnd type="none" w="med" len="med"/>
                    </a:lnR>
                    <a:lnT w="12700" cap="flat" cmpd="sng" algn="ctr">
                      <a:solidFill>
                        <a:srgbClr val="4C5F7B"/>
                      </a:solidFill>
                      <a:prstDash val="solid"/>
                      <a:round/>
                      <a:headEnd type="none" w="med" len="med"/>
                      <a:tailEnd type="none" w="med" len="med"/>
                    </a:lnT>
                    <a:lnB w="12700" cap="flat" cmpd="sng" algn="ctr">
                      <a:solidFill>
                        <a:srgbClr val="4C5F7B"/>
                      </a:solidFill>
                      <a:prstDash val="solid"/>
                      <a:round/>
                      <a:headEnd type="none" w="med" len="med"/>
                      <a:tailEnd type="none" w="med" len="med"/>
                    </a:lnB>
                    <a:solidFill>
                      <a:srgbClr val="1B3458"/>
                    </a:solidFill>
                  </a:tcPr>
                </a:tc>
                <a:extLst>
                  <a:ext uri="{0D108BD9-81ED-4DB2-BD59-A6C34878D82A}">
                    <a16:rowId xmlns:a16="http://schemas.microsoft.com/office/drawing/2014/main" val="10005"/>
                  </a:ext>
                </a:extLst>
              </a:tr>
            </a:tbl>
          </a:graphicData>
        </a:graphic>
      </p:graphicFrame>
      <p:sp>
        <p:nvSpPr>
          <p:cNvPr id="5" name="Text 2"/>
          <p:cNvSpPr/>
          <p:nvPr/>
        </p:nvSpPr>
        <p:spPr>
          <a:xfrm>
            <a:off x="812800" y="4787354"/>
            <a:ext cx="10883392"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F2B632"/>
                </a:solidFill>
                <a:latin typeface="Nunito Sans" pitchFamily="34" charset="0"/>
                <a:ea typeface="Nunito Sans" pitchFamily="34" charset="-122"/>
                <a:cs typeface="Nunito Sans" pitchFamily="34" charset="-120"/>
              </a:rPr>
              <a:t>How to present: “We are … At 1 pm … At 7 pm … That earns us …”</a:t>
            </a:r>
            <a:endParaRPr lang="en-US" sz="1600" dirty="0"/>
          </a:p>
        </p:txBody>
      </p:sp>
      <p:sp>
        <p:nvSpPr>
          <p:cNvPr id="6" name="Text 3"/>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DEE8"/>
                </a:solidFill>
                <a:latin typeface="Nunito Sans" pitchFamily="34" charset="0"/>
                <a:ea typeface="Nunito Sans" pitchFamily="34" charset="-122"/>
                <a:cs typeface="Nunito Sans" pitchFamily="34" charset="-120"/>
              </a:rPr>
              <a:t>1 pm: −€50/MWh · 7 pm: €180/MWh · Calculation: quantity in MWh times price</a:t>
            </a:r>
            <a:endParaRPr lang="en-US" sz="1200" dirty="0"/>
          </a:p>
        </p:txBody>
      </p:sp>
      <p:sp>
        <p:nvSpPr>
          <p:cNvPr id="7" name="Text 4"/>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D5DEE8"/>
                </a:solidFill>
                <a:latin typeface="Nunito Sans" pitchFamily="34" charset="0"/>
                <a:ea typeface="Nunito Sans" pitchFamily="34" charset="-122"/>
                <a:cs typeface="Nunito Sans"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GROUP TASK 2 · SOLUTION</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Everyone follows the same price</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97311"/>
          <a:ext cx="10553700" cy="2636046"/>
        </p:xfrm>
        <a:graphic>
          <a:graphicData uri="http://schemas.openxmlformats.org/drawingml/2006/table">
            <a:tbl>
              <a:tblPr/>
              <a:tblGrid>
                <a:gridCol w="2321814">
                  <a:extLst>
                    <a:ext uri="{9D8B030D-6E8A-4147-A177-3AD203B41FA5}">
                      <a16:colId xmlns:a16="http://schemas.microsoft.com/office/drawing/2014/main" val="20000"/>
                    </a:ext>
                  </a:extLst>
                </a:gridCol>
                <a:gridCol w="4115943">
                  <a:extLst>
                    <a:ext uri="{9D8B030D-6E8A-4147-A177-3AD203B41FA5}">
                      <a16:colId xmlns:a16="http://schemas.microsoft.com/office/drawing/2014/main" val="20001"/>
                    </a:ext>
                  </a:extLst>
                </a:gridCol>
                <a:gridCol w="4115943">
                  <a:extLst>
                    <a:ext uri="{9D8B030D-6E8A-4147-A177-3AD203B41FA5}">
                      <a16:colId xmlns:a16="http://schemas.microsoft.com/office/drawing/2014/main" val="20002"/>
                    </a:ext>
                  </a:extLst>
                </a:gridCol>
              </a:tblGrid>
              <a:tr h="439341">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Role</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1 pm · −€50/MWh</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2240"/>
                        </a:lnSpc>
                        <a:buNone/>
                      </a:pPr>
                      <a:r>
                        <a:rPr lang="en-US" sz="1600" b="1" dirty="0">
                          <a:solidFill>
                            <a:srgbClr val="F6F4EC"/>
                          </a:solidFill>
                          <a:latin typeface="Nunito Sans" pitchFamily="34" charset="0"/>
                          <a:ea typeface="Nunito Sans" pitchFamily="34" charset="-122"/>
                          <a:cs typeface="Nunito Sans" pitchFamily="34" charset="-120"/>
                        </a:rPr>
                        <a:t>7 pm · €180/MWh</a:t>
                      </a:r>
                      <a:endParaRPr lang="en-US" sz="1600" dirty="0">
                        <a:latin typeface="Nunito Sans" charset="0"/>
                        <a:ea typeface="Nunito Sans" charset="0"/>
                        <a:cs typeface="Nunito Sans" charset="0"/>
                      </a:endParaRPr>
                    </a:p>
                  </a:txBody>
                  <a:tcPr marL="71120" marR="71120" marT="71120" marB="7112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extLst>
                  <a:ext uri="{0D108BD9-81ED-4DB2-BD59-A6C34878D82A}">
                    <a16:rowId xmlns:a16="http://schemas.microsoft.com/office/drawing/2014/main" val="10000"/>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Solar farm</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switch off, saves €5,000</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delivers nothing now</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1"/>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Battery storage</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charge, receives €500</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discharge, earns €1,800</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2"/>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Steelworks</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produce, receives €2,500</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cut back, saves €9,000</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3"/>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Household</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charge the car, receives €2</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don't charge, saves €7.20</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4"/>
                  </a:ext>
                </a:extLst>
              </a:tr>
              <a:tr h="439341">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Grid operator</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export, curtail if needed</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2240"/>
                        </a:lnSpc>
                        <a:buNone/>
                      </a:pPr>
                      <a:r>
                        <a:rPr lang="en-US" sz="1600" dirty="0">
                          <a:solidFill>
                            <a:srgbClr val="10233F"/>
                          </a:solidFill>
                          <a:latin typeface="Nunito Sans" pitchFamily="34" charset="0"/>
                          <a:ea typeface="Nunito Sans" pitchFamily="34" charset="-122"/>
                          <a:cs typeface="Nunito Sans" pitchFamily="34" charset="-120"/>
                        </a:rPr>
                        <a:t>keep reserves ready</a:t>
                      </a:r>
                      <a:endParaRPr lang="en-US" sz="1600" dirty="0">
                        <a:latin typeface="Nunito Sans" charset="0"/>
                        <a:ea typeface="Nunito Sans" charset="0"/>
                        <a:cs typeface="Nunito Sans" charset="0"/>
                      </a:endParaRPr>
                    </a:p>
                  </a:txBody>
                  <a:tcPr marL="71120" marR="71120" marT="71120" marB="7112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812800" y="4787354"/>
            <a:ext cx="10566400" cy="873720"/>
          </a:xfrm>
          <a:prstGeom prst="roundRect">
            <a:avLst>
              <a:gd name="adj" fmla="val 11628"/>
            </a:avLst>
          </a:prstGeom>
          <a:solidFill>
            <a:srgbClr val="FBE7B0"/>
          </a:solidFill>
          <a:ln/>
        </p:spPr>
        <p:txBody>
          <a:bodyPr wrap="square" lIns="122642" tIns="122642" rIns="0" bIns="97242" rtlCol="0" anchor="t">
            <a:normAutofit/>
          </a:bodyPr>
          <a:lstStyle/>
          <a:p>
            <a:pPr marL="0" indent="0" algn="l">
              <a:lnSpc>
                <a:spcPts val="2240"/>
              </a:lnSpc>
              <a:buNone/>
            </a:pPr>
            <a:r>
              <a:rPr lang="en-US" sz="1600" b="1" dirty="0">
                <a:solidFill>
                  <a:srgbClr val="10233F"/>
                </a:solidFill>
                <a:latin typeface="Nunito Sans" pitchFamily="34" charset="0"/>
                <a:ea typeface="Nunito Sans" pitchFamily="34" charset="-122"/>
                <a:cs typeface="Nunito Sans" pitchFamily="34" charset="-120"/>
              </a:rPr>
              <a:t>Use and store more at midday, use less in the evening: that is how the surplus disappears. This is called flexibility.</a:t>
            </a:r>
            <a:endParaRPr lang="en-US" sz="1600" dirty="0"/>
          </a:p>
        </p:txBody>
      </p:sp>
      <p:sp>
        <p:nvSpPr>
          <p:cNvPr id="6" name="Text 3"/>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C6777"/>
                </a:solidFill>
                <a:latin typeface="Nunito Sans" pitchFamily="34" charset="0"/>
                <a:ea typeface="Nunito Sans" pitchFamily="34" charset="-122"/>
                <a:cs typeface="Nunito Sans" pitchFamily="34" charset="-120"/>
              </a:rPr>
              <a:t>Example values per hour, exchange price only, without grid fees, taxes and storage losses</a:t>
            </a:r>
            <a:endParaRPr lang="en-US" sz="1200" dirty="0"/>
          </a:p>
        </p:txBody>
      </p:sp>
      <p:sp>
        <p:nvSpPr>
          <p:cNvPr id="7" name="Text 4"/>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233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F2B632"/>
                </a:solidFill>
                <a:latin typeface="Nunito Sans" pitchFamily="34" charset="0"/>
                <a:ea typeface="Nunito Sans" pitchFamily="34" charset="-122"/>
                <a:cs typeface="Nunito Sans" pitchFamily="34" charset="-120"/>
              </a:rPr>
              <a:t>WRAP-UP</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6F4EC"/>
                </a:solidFill>
                <a:latin typeface="Domine" pitchFamily="18" charset="0"/>
                <a:ea typeface="Domine" pitchFamily="18" charset="-122"/>
                <a:cs typeface="Domine" pitchFamily="18" charset="-120"/>
              </a:rPr>
              <a:t>What you take away</a:t>
            </a:r>
            <a:endParaRPr lang="en-US" sz="3600" dirty="0"/>
          </a:p>
        </p:txBody>
      </p:sp>
      <p:sp>
        <p:nvSpPr>
          <p:cNvPr id="4" name="Text 2"/>
          <p:cNvSpPr/>
          <p:nvPr/>
        </p:nvSpPr>
        <p:spPr>
          <a:xfrm>
            <a:off x="812800" y="1935411"/>
            <a:ext cx="558800"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B632"/>
                </a:solidFill>
                <a:latin typeface="Domine" pitchFamily="18" charset="0"/>
                <a:ea typeface="Domine" pitchFamily="18" charset="-122"/>
                <a:cs typeface="Domine" pitchFamily="18" charset="-120"/>
              </a:rPr>
              <a:t>1</a:t>
            </a:r>
            <a:endParaRPr lang="en-US" sz="3600" dirty="0"/>
          </a:p>
        </p:txBody>
      </p:sp>
      <p:sp>
        <p:nvSpPr>
          <p:cNvPr id="5" name="Text 3"/>
          <p:cNvSpPr/>
          <p:nvPr/>
        </p:nvSpPr>
        <p:spPr>
          <a:xfrm>
            <a:off x="1574800" y="1935411"/>
            <a:ext cx="10098532" cy="374650"/>
          </a:xfrm>
          <a:prstGeom prst="rect">
            <a:avLst/>
          </a:prstGeom>
          <a:noFill/>
          <a:ln/>
        </p:spPr>
        <p:txBody>
          <a:bodyPr wrap="square" lIns="0" tIns="0" rIns="0" bIns="0" rtlCol="0" anchor="t">
            <a:normAutofit/>
          </a:bodyPr>
          <a:lstStyle/>
          <a:p>
            <a:pPr marL="0" indent="0" algn="l">
              <a:lnSpc>
                <a:spcPts val="2750"/>
              </a:lnSpc>
              <a:buNone/>
            </a:pPr>
            <a:r>
              <a:rPr lang="en-US" sz="2200" dirty="0">
                <a:solidFill>
                  <a:srgbClr val="F6F4EC"/>
                </a:solidFill>
                <a:latin typeface="Domine" pitchFamily="18" charset="0"/>
                <a:ea typeface="Domine" pitchFamily="18" charset="-122"/>
                <a:cs typeface="Domine" pitchFamily="18" charset="-120"/>
              </a:rPr>
              <a:t>The most expensive plant that is needed sets the price for everyone.</a:t>
            </a:r>
            <a:endParaRPr lang="en-US" sz="2200" dirty="0"/>
          </a:p>
        </p:txBody>
      </p:sp>
      <p:sp>
        <p:nvSpPr>
          <p:cNvPr id="6" name="Text 4"/>
          <p:cNvSpPr/>
          <p:nvPr/>
        </p:nvSpPr>
        <p:spPr>
          <a:xfrm>
            <a:off x="812800" y="2641501"/>
            <a:ext cx="558800"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B632"/>
                </a:solidFill>
                <a:latin typeface="Domine" pitchFamily="18" charset="0"/>
                <a:ea typeface="Domine" pitchFamily="18" charset="-122"/>
                <a:cs typeface="Domine" pitchFamily="18" charset="-120"/>
              </a:rPr>
              <a:t>2</a:t>
            </a:r>
            <a:endParaRPr lang="en-US" sz="3600" dirty="0"/>
          </a:p>
        </p:txBody>
      </p:sp>
      <p:sp>
        <p:nvSpPr>
          <p:cNvPr id="7" name="Text 5"/>
          <p:cNvSpPr/>
          <p:nvPr/>
        </p:nvSpPr>
        <p:spPr>
          <a:xfrm>
            <a:off x="1574800" y="2641501"/>
            <a:ext cx="10098532" cy="374650"/>
          </a:xfrm>
          <a:prstGeom prst="rect">
            <a:avLst/>
          </a:prstGeom>
          <a:noFill/>
          <a:ln/>
        </p:spPr>
        <p:txBody>
          <a:bodyPr wrap="square" lIns="0" tIns="0" rIns="0" bIns="0" rtlCol="0" anchor="t">
            <a:normAutofit/>
          </a:bodyPr>
          <a:lstStyle/>
          <a:p>
            <a:pPr marL="0" indent="0" algn="l">
              <a:lnSpc>
                <a:spcPts val="2750"/>
              </a:lnSpc>
              <a:buNone/>
            </a:pPr>
            <a:r>
              <a:rPr lang="en-US" sz="2200" dirty="0">
                <a:solidFill>
                  <a:srgbClr val="F6F4EC"/>
                </a:solidFill>
                <a:latin typeface="Domine" pitchFamily="18" charset="0"/>
                <a:ea typeface="Domine" pitchFamily="18" charset="-122"/>
                <a:cs typeface="Domine" pitchFamily="18" charset="-120"/>
              </a:rPr>
              <a:t>Wind and solar bid at almost zero and so push the price down.</a:t>
            </a:r>
            <a:endParaRPr lang="en-US" sz="2200" dirty="0"/>
          </a:p>
        </p:txBody>
      </p:sp>
      <p:sp>
        <p:nvSpPr>
          <p:cNvPr id="8" name="Text 6"/>
          <p:cNvSpPr/>
          <p:nvPr/>
        </p:nvSpPr>
        <p:spPr>
          <a:xfrm>
            <a:off x="812800" y="3347591"/>
            <a:ext cx="558800" cy="52829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2B632"/>
                </a:solidFill>
                <a:latin typeface="Domine" pitchFamily="18" charset="0"/>
                <a:ea typeface="Domine" pitchFamily="18" charset="-122"/>
                <a:cs typeface="Domine" pitchFamily="18" charset="-120"/>
              </a:rPr>
              <a:t>3</a:t>
            </a:r>
            <a:endParaRPr lang="en-US" sz="3600" dirty="0"/>
          </a:p>
        </p:txBody>
      </p:sp>
      <p:sp>
        <p:nvSpPr>
          <p:cNvPr id="9" name="Text 7"/>
          <p:cNvSpPr/>
          <p:nvPr/>
        </p:nvSpPr>
        <p:spPr>
          <a:xfrm>
            <a:off x="1574800" y="3347591"/>
            <a:ext cx="10098532" cy="723900"/>
          </a:xfrm>
          <a:prstGeom prst="rect">
            <a:avLst/>
          </a:prstGeom>
          <a:noFill/>
          <a:ln/>
        </p:spPr>
        <p:txBody>
          <a:bodyPr wrap="square" lIns="0" tIns="0" rIns="0" bIns="0" rtlCol="0" anchor="t">
            <a:normAutofit/>
          </a:bodyPr>
          <a:lstStyle/>
          <a:p>
            <a:pPr marL="0" indent="0" algn="l">
              <a:lnSpc>
                <a:spcPts val="2750"/>
              </a:lnSpc>
              <a:buNone/>
            </a:pPr>
            <a:r>
              <a:rPr lang="en-US" sz="2200" dirty="0">
                <a:solidFill>
                  <a:srgbClr val="F6F4EC"/>
                </a:solidFill>
                <a:latin typeface="Domine" pitchFamily="18" charset="0"/>
                <a:ea typeface="Domine" pitchFamily="18" charset="-122"/>
                <a:cs typeface="Domine" pitchFamily="18" charset="-120"/>
              </a:rPr>
              <a:t>The common market makes renewables cheaper and more secure, if grids and flexibility grow with them.</a:t>
            </a:r>
            <a:endParaRPr lang="en-US" sz="2200" dirty="0"/>
          </a:p>
        </p:txBody>
      </p:sp>
      <p:sp>
        <p:nvSpPr>
          <p:cNvPr id="10" name="Text 8"/>
          <p:cNvSpPr/>
          <p:nvPr/>
        </p:nvSpPr>
        <p:spPr>
          <a:xfrm>
            <a:off x="812800" y="6238280"/>
            <a:ext cx="948372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D5DEE8"/>
                </a:solidFill>
                <a:latin typeface="Nunito Sans" pitchFamily="34" charset="0"/>
                <a:ea typeface="Nunito Sans" pitchFamily="34" charset="-122"/>
                <a:cs typeface="Nunito Sans" pitchFamily="34" charset="-120"/>
              </a:rPr>
              <a:t>To take home: when would you charge an electric car if the power price changed every 15 minutes?</a:t>
            </a:r>
            <a:endParaRPr lang="en-US" sz="1200" dirty="0"/>
          </a:p>
        </p:txBody>
      </p:sp>
      <p:sp>
        <p:nvSpPr>
          <p:cNvPr id="11" name="Text 9"/>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D5DEE8"/>
                </a:solidFill>
                <a:latin typeface="Nunito Sans" pitchFamily="34" charset="0"/>
                <a:ea typeface="Nunito Sans" pitchFamily="34" charset="-122"/>
                <a:cs typeface="Nunito Sans"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APPENDIX · FOR REFERENCE</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The key terms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97311"/>
          <a:ext cx="10553700" cy="3659480"/>
        </p:xfrm>
        <a:graphic>
          <a:graphicData uri="http://schemas.openxmlformats.org/drawingml/2006/table">
            <a:tbl>
              <a:tblPr/>
              <a:tblGrid>
                <a:gridCol w="2321814">
                  <a:extLst>
                    <a:ext uri="{9D8B030D-6E8A-4147-A177-3AD203B41FA5}">
                      <a16:colId xmlns:a16="http://schemas.microsoft.com/office/drawing/2014/main" val="20000"/>
                    </a:ext>
                  </a:extLst>
                </a:gridCol>
                <a:gridCol w="8231886">
                  <a:extLst>
                    <a:ext uri="{9D8B030D-6E8A-4147-A177-3AD203B41FA5}">
                      <a16:colId xmlns:a16="http://schemas.microsoft.com/office/drawing/2014/main" val="20001"/>
                    </a:ext>
                  </a:extLst>
                </a:gridCol>
              </a:tblGrid>
              <a:tr h="332680">
                <a:tc>
                  <a:txBody>
                    <a:bodyPr/>
                    <a:lstStyle/>
                    <a:p>
                      <a:pPr marL="0" indent="0">
                        <a:lnSpc>
                          <a:spcPts val="1680"/>
                        </a:lnSpc>
                        <a:buNone/>
                      </a:pPr>
                      <a:r>
                        <a:rPr lang="en-US" sz="1200" b="1" dirty="0">
                          <a:solidFill>
                            <a:srgbClr val="F6F4EC"/>
                          </a:solidFill>
                          <a:latin typeface="Nunito Sans" pitchFamily="34" charset="0"/>
                          <a:ea typeface="Nunito Sans" pitchFamily="34" charset="-122"/>
                          <a:cs typeface="Nunito Sans" pitchFamily="34" charset="-120"/>
                        </a:rPr>
                        <a:t>Term</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tc>
                  <a:txBody>
                    <a:bodyPr/>
                    <a:lstStyle/>
                    <a:p>
                      <a:pPr marL="0" indent="0">
                        <a:lnSpc>
                          <a:spcPts val="1680"/>
                        </a:lnSpc>
                        <a:buNone/>
                      </a:pPr>
                      <a:r>
                        <a:rPr lang="en-US" sz="1200" b="1" dirty="0">
                          <a:solidFill>
                            <a:srgbClr val="F6F4EC"/>
                          </a:solidFill>
                          <a:latin typeface="Nunito Sans" pitchFamily="34" charset="0"/>
                          <a:ea typeface="Nunito Sans" pitchFamily="34" charset="-122"/>
                          <a:cs typeface="Nunito Sans" pitchFamily="34" charset="-120"/>
                        </a:rPr>
                        <a:t>Meaning</a:t>
                      </a:r>
                      <a:endParaRPr lang="en-US" sz="1200" dirty="0">
                        <a:latin typeface="Nunito Sans" charset="0"/>
                        <a:ea typeface="Nunito Sans" charset="0"/>
                        <a:cs typeface="Nunito Sans" charset="0"/>
                      </a:endParaRPr>
                    </a:p>
                  </a:txBody>
                  <a:tcPr marL="53340" marR="53340" marT="53340" marB="53340">
                    <a:lnL w="12700" cap="flat" cmpd="sng" algn="ctr">
                      <a:solidFill>
                        <a:srgbClr val="112035"/>
                      </a:solidFill>
                      <a:prstDash val="solid"/>
                      <a:round/>
                      <a:headEnd type="none" w="med" len="med"/>
                      <a:tailEnd type="none" w="med" len="med"/>
                    </a:lnL>
                    <a:lnR w="12700" cap="flat" cmpd="sng" algn="ctr">
                      <a:solidFill>
                        <a:srgbClr val="112035"/>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112035"/>
                      </a:solidFill>
                      <a:prstDash val="solid"/>
                      <a:round/>
                      <a:headEnd type="none" w="med" len="med"/>
                      <a:tailEnd type="none" w="med" len="med"/>
                    </a:lnB>
                    <a:solidFill>
                      <a:srgbClr val="1023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Marginal cost</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Cost of one additional MWh: mainly fuel and CO2 allowances</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112035"/>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Merit order</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Ranking of power plants by marginal cost, from cheap to expensive</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Bidding zone</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Area with one uniform exchange price, usually a country</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Market coupling</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Joint price calculation for all zones, limited by the lines</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4"/>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Day-ahead</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Auction on the day before, bids close at 12 noon, prices per quarter-hour</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5"/>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Intraday</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Continuous trading until shortly before delivery</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6"/>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Balancing energy</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Reserve of the grid operators to balance within seconds to minutes</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7"/>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Curtailment</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Wind or solar plants are throttled because the power is not needed</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8"/>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PPA</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Long-term power supply contract between a generator and a buyer</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09"/>
                  </a:ext>
                </a:extLst>
              </a:tr>
              <a:tr h="332680">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Contract for difference</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tc>
                  <a:txBody>
                    <a:bodyPr/>
                    <a:lstStyle/>
                    <a:p>
                      <a:pPr marL="0" indent="0">
                        <a:lnSpc>
                          <a:spcPts val="1680"/>
                        </a:lnSpc>
                        <a:buNone/>
                      </a:pPr>
                      <a:r>
                        <a:rPr lang="en-US" sz="1200" dirty="0">
                          <a:solidFill>
                            <a:srgbClr val="10233F"/>
                          </a:solidFill>
                          <a:latin typeface="Nunito Sans" pitchFamily="34" charset="0"/>
                          <a:ea typeface="Nunito Sans" pitchFamily="34" charset="-122"/>
                          <a:cs typeface="Nunito Sans" pitchFamily="34" charset="-120"/>
                        </a:rPr>
                        <a:t>The state secures a minimum price and skims off extra revenue (CfD)</a:t>
                      </a:r>
                      <a:endParaRPr lang="en-US" sz="1200" dirty="0">
                        <a:latin typeface="Nunito Sans" charset="0"/>
                        <a:ea typeface="Nunito Sans" charset="0"/>
                        <a:cs typeface="Nunito Sans" charset="0"/>
                      </a:endParaRPr>
                    </a:p>
                  </a:txBody>
                  <a:tcPr marL="53340" marR="53340" marT="53340" marB="53340">
                    <a:lnL w="12700" cap="flat" cmpd="sng" algn="ctr">
                      <a:solidFill>
                        <a:srgbClr val="C4C3BC"/>
                      </a:solidFill>
                      <a:prstDash val="solid"/>
                      <a:round/>
                      <a:headEnd type="none" w="med" len="med"/>
                      <a:tailEnd type="none" w="med" len="med"/>
                    </a:lnL>
                    <a:lnR w="12700" cap="flat" cmpd="sng" algn="ctr">
                      <a:solidFill>
                        <a:srgbClr val="C4C3BC"/>
                      </a:solidFill>
                      <a:prstDash val="solid"/>
                      <a:round/>
                      <a:headEnd type="none" w="med" len="med"/>
                      <a:tailEnd type="none" w="med" len="med"/>
                    </a:lnR>
                    <a:lnT w="12700" cap="flat" cmpd="sng" algn="ctr">
                      <a:solidFill>
                        <a:srgbClr val="C4C3BC"/>
                      </a:solidFill>
                      <a:prstDash val="solid"/>
                      <a:round/>
                      <a:headEnd type="none" w="med" len="med"/>
                      <a:tailEnd type="none" w="med" len="med"/>
                    </a:lnT>
                    <a:lnB w="12700" cap="flat" cmpd="sng" algn="ctr">
                      <a:solidFill>
                        <a:srgbClr val="C4C3BC"/>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5" name="Text 2"/>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4EC"/>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4707F"/>
                </a:solidFill>
                <a:latin typeface="Nunito Sans" pitchFamily="34" charset="0"/>
                <a:ea typeface="Nunito Sans" pitchFamily="34" charset="-122"/>
                <a:cs typeface="Nunito Sans" pitchFamily="34" charset="-120"/>
              </a:rPr>
              <a:t>APPENDIX</a:t>
            </a:r>
            <a:endParaRPr lang="en-US" sz="1200" dirty="0"/>
          </a:p>
        </p:txBody>
      </p:sp>
      <p:sp>
        <p:nvSpPr>
          <p:cNvPr id="3" name="Text 1"/>
          <p:cNvSpPr>
            <a:spLocks noGrp="1"/>
          </p:cNvSpPr>
          <p:nvPr>
            <p:ph type="title"/>
          </p:nvPr>
        </p:nvSpPr>
        <p:spPr>
          <a:xfrm>
            <a:off x="812800" y="112772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0233F"/>
                </a:solidFill>
                <a:latin typeface="Domine" pitchFamily="18" charset="0"/>
                <a:ea typeface="Domine" pitchFamily="18" charset="-122"/>
                <a:cs typeface="Domine" pitchFamily="18" charset="-120"/>
              </a:rPr>
              <a:t>Sources</a:t>
            </a:r>
            <a:endParaRPr lang="en-US" sz="3600" dirty="0"/>
          </a:p>
        </p:txBody>
      </p:sp>
      <p:sp>
        <p:nvSpPr>
          <p:cNvPr id="4" name="Text 2"/>
          <p:cNvSpPr/>
          <p:nvPr/>
        </p:nvSpPr>
        <p:spPr>
          <a:xfrm>
            <a:off x="911606" y="1884611"/>
            <a:ext cx="10776966" cy="2616002"/>
          </a:xfrm>
          <a:prstGeom prst="rect">
            <a:avLst/>
          </a:prstGeom>
          <a:noFill/>
          <a:ln/>
        </p:spPr>
        <p:txBody>
          <a:bodyPr wrap="square" lIns="0" tIns="0" rIns="0" bIns="0" rtlCol="0" anchor="t">
            <a:normAutofit/>
          </a:bodyPr>
          <a:lstStyle/>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3">
                  <a:extLst>
                    <a:ext uri="{A12FA001-AC4F-418D-AE19-62706E023703}">
                      <ahyp:hlinkClr xmlns:ahyp="http://schemas.microsoft.com/office/drawing/2018/hyperlinkcolor" val="tx"/>
                    </a:ext>
                  </a:extLst>
                </a:hlinkClick>
              </a:rPr>
              <a:t>Ember: European Electricity Review 2026</a:t>
            </a:r>
            <a:r>
              <a:rPr lang="en-US" sz="1200" dirty="0">
                <a:solidFill>
                  <a:srgbClr val="3F4C5E"/>
                </a:solidFill>
                <a:latin typeface="Nunito Sans" pitchFamily="34" charset="0"/>
                <a:ea typeface="Nunito Sans" pitchFamily="34" charset="-122"/>
                <a:cs typeface="Nunito Sans" pitchFamily="34" charset="-120"/>
              </a:rPr>
              <a:t> (EU power mix 2025)</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4">
                  <a:extLst>
                    <a:ext uri="{A12FA001-AC4F-418D-AE19-62706E023703}">
                      <ahyp:hlinkClr xmlns:ahyp="http://schemas.microsoft.com/office/drawing/2018/hyperlinkcolor" val="tx"/>
                    </a:ext>
                  </a:extLst>
                </a:hlinkClick>
              </a:rPr>
              <a:t>European Commission: Electricity market design</a:t>
            </a:r>
            <a:r>
              <a:rPr lang="en-US" sz="1200" dirty="0">
                <a:solidFill>
                  <a:srgbClr val="3F4C5E"/>
                </a:solidFill>
                <a:latin typeface="Nunito Sans" pitchFamily="34" charset="0"/>
                <a:ea typeface="Nunito Sans" pitchFamily="34" charset="-122"/>
                <a:cs typeface="Nunito Sans" pitchFamily="34" charset="-120"/>
              </a:rPr>
              <a:t> (structure, reform, benefit of the internal market)</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5">
                  <a:extLst>
                    <a:ext uri="{A12FA001-AC4F-418D-AE19-62706E023703}">
                      <ahyp:hlinkClr xmlns:ahyp="http://schemas.microsoft.com/office/drawing/2018/hyperlinkcolor" val="tx"/>
                    </a:ext>
                  </a:extLst>
                </a:hlinkClick>
              </a:rPr>
              <a:t>Bundesnetzagentur, SMARD: The electricity market in Q2 2026</a:t>
            </a:r>
            <a:r>
              <a:rPr lang="en-US" sz="1200" dirty="0">
                <a:solidFill>
                  <a:srgbClr val="3F4C5E"/>
                </a:solidFill>
                <a:latin typeface="Nunito Sans" pitchFamily="34" charset="0"/>
                <a:ea typeface="Nunito Sans" pitchFamily="34" charset="-122"/>
                <a:cs typeface="Nunito Sans" pitchFamily="34" charset="-120"/>
              </a:rPr>
              <a:t> (wholesale prices by country)</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6">
                  <a:extLst>
                    <a:ext uri="{A12FA001-AC4F-418D-AE19-62706E023703}">
                      <ahyp:hlinkClr xmlns:ahyp="http://schemas.microsoft.com/office/drawing/2018/hyperlinkcolor" val="tx"/>
                    </a:ext>
                  </a:extLst>
                </a:hlinkClick>
              </a:rPr>
              <a:t>EPEX SPOT: Trading Brochure</a:t>
            </a:r>
            <a:r>
              <a:rPr lang="en-US" sz="1200" dirty="0">
                <a:solidFill>
                  <a:srgbClr val="3F4C5E"/>
                </a:solidFill>
                <a:latin typeface="Nunito Sans" pitchFamily="34" charset="0"/>
                <a:ea typeface="Nunito Sans" pitchFamily="34" charset="-122"/>
                <a:cs typeface="Nunito Sans" pitchFamily="34" charset="-120"/>
              </a:rPr>
              <a:t> (how the auction runs, price limits)</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7">
                  <a:extLst>
                    <a:ext uri="{A12FA001-AC4F-418D-AE19-62706E023703}">
                      <ahyp:hlinkClr xmlns:ahyp="http://schemas.microsoft.com/office/drawing/2018/hyperlinkcolor" val="tx"/>
                    </a:ext>
                  </a:extLst>
                </a:hlinkClick>
              </a:rPr>
              <a:t>NEMO Committee: 15-Minute MTU in SDAC</a:t>
            </a:r>
            <a:r>
              <a:rPr lang="en-US" sz="1200" dirty="0">
                <a:solidFill>
                  <a:srgbClr val="3F4C5E"/>
                </a:solidFill>
                <a:latin typeface="Nunito Sans" pitchFamily="34" charset="0"/>
                <a:ea typeface="Nunito Sans" pitchFamily="34" charset="-122"/>
                <a:cs typeface="Nunito Sans" pitchFamily="34" charset="-120"/>
              </a:rPr>
              <a:t> (quarter-hour trading since 1 October 2025)</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8">
                  <a:extLst>
                    <a:ext uri="{A12FA001-AC4F-418D-AE19-62706E023703}">
                      <ahyp:hlinkClr xmlns:ahyp="http://schemas.microsoft.com/office/drawing/2018/hyperlinkcolor" val="tx"/>
                    </a:ext>
                  </a:extLst>
                </a:hlinkClick>
              </a:rPr>
              <a:t>pv magazine, 5 January 2026</a:t>
            </a:r>
            <a:r>
              <a:rPr lang="en-US" sz="1200" dirty="0">
                <a:solidFill>
                  <a:srgbClr val="3F4C5E"/>
                </a:solidFill>
                <a:latin typeface="Nunito Sans" pitchFamily="34" charset="0"/>
                <a:ea typeface="Nunito Sans" pitchFamily="34" charset="-122"/>
                <a:cs typeface="Nunito Sans" pitchFamily="34" charset="-120"/>
              </a:rPr>
              <a:t> and </a:t>
            </a:r>
            <a:r>
              <a:rPr lang="en-US" sz="1200" u="sng" dirty="0">
                <a:solidFill>
                  <a:srgbClr val="3F4C5E"/>
                </a:solidFill>
                <a:latin typeface="Nunito Sans" pitchFamily="34" charset="0"/>
                <a:ea typeface="Nunito Sans" pitchFamily="34" charset="-122"/>
                <a:cs typeface="Nunito Sans" pitchFamily="34" charset="-120"/>
                <a:hlinkClick r:id="rId9">
                  <a:extLst>
                    <a:ext uri="{A12FA001-AC4F-418D-AE19-62706E023703}">
                      <ahyp:hlinkClr xmlns:ahyp="http://schemas.microsoft.com/office/drawing/2018/hyperlinkcolor" val="tx"/>
                    </a:ext>
                  </a:extLst>
                </a:hlinkClick>
              </a:rPr>
              <a:t>15 January 2026</a:t>
            </a:r>
            <a:r>
              <a:rPr lang="en-US" sz="1200" dirty="0">
                <a:solidFill>
                  <a:srgbClr val="3F4C5E"/>
                </a:solidFill>
                <a:latin typeface="Nunito Sans" pitchFamily="34" charset="0"/>
                <a:ea typeface="Nunito Sans" pitchFamily="34" charset="-122"/>
                <a:cs typeface="Nunito Sans" pitchFamily="34" charset="-120"/>
              </a:rPr>
              <a:t> (negative prices 2025, in German)</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10">
                  <a:extLst>
                    <a:ext uri="{A12FA001-AC4F-418D-AE19-62706E023703}">
                      <ahyp:hlinkClr xmlns:ahyp="http://schemas.microsoft.com/office/drawing/2018/hyperlinkcolor" val="tx"/>
                    </a:ext>
                  </a:extLst>
                </a:hlinkClick>
              </a:rPr>
              <a:t>1KOMMA5°: Negativer Strompreis</a:t>
            </a:r>
            <a:r>
              <a:rPr lang="en-US" sz="1200" dirty="0">
                <a:solidFill>
                  <a:srgbClr val="3F4C5E"/>
                </a:solidFill>
                <a:latin typeface="Nunito Sans" pitchFamily="34" charset="0"/>
                <a:ea typeface="Nunito Sans" pitchFamily="34" charset="-122"/>
                <a:cs typeface="Nunito Sans" pitchFamily="34" charset="-120"/>
              </a:rPr>
              <a:t> (time series since 2016, in German)</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11">
                  <a:extLst>
                    <a:ext uri="{A12FA001-AC4F-418D-AE19-62706E023703}">
                      <ahyp:hlinkClr xmlns:ahyp="http://schemas.microsoft.com/office/drawing/2018/hyperlinkcolor" val="tx"/>
                    </a:ext>
                  </a:extLst>
                </a:hlinkClick>
              </a:rPr>
              <a:t>Brown, Neumann and Riepin: Price formation without fuel costs</a:t>
            </a:r>
            <a:r>
              <a:rPr lang="en-US" sz="1200" dirty="0">
                <a:solidFill>
                  <a:srgbClr val="3F4C5E"/>
                </a:solidFill>
                <a:latin typeface="Nunito Sans" pitchFamily="34" charset="0"/>
                <a:ea typeface="Nunito Sans" pitchFamily="34" charset="-122"/>
                <a:cs typeface="Nunito Sans" pitchFamily="34" charset="-120"/>
              </a:rPr>
              <a:t> (Energy Economics, 2025; fully renewable system)</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12">
                  <a:extLst>
                    <a:ext uri="{A12FA001-AC4F-418D-AE19-62706E023703}">
                      <ahyp:hlinkClr xmlns:ahyp="http://schemas.microsoft.com/office/drawing/2018/hyperlinkcolor" val="tx"/>
                    </a:ext>
                  </a:extLst>
                </a:hlinkClick>
              </a:rPr>
              <a:t>DGS: Der Jahresmarktwert Solar 2025</a:t>
            </a:r>
            <a:r>
              <a:rPr lang="en-US" sz="1200" dirty="0">
                <a:solidFill>
                  <a:srgbClr val="3F4C5E"/>
                </a:solidFill>
                <a:latin typeface="Nunito Sans" pitchFamily="34" charset="0"/>
                <a:ea typeface="Nunito Sans" pitchFamily="34" charset="-122"/>
                <a:cs typeface="Nunito Sans" pitchFamily="34" charset="-120"/>
              </a:rPr>
              <a:t> and </a:t>
            </a:r>
            <a:r>
              <a:rPr lang="en-US" sz="1200" u="sng" dirty="0">
                <a:solidFill>
                  <a:srgbClr val="3F4C5E"/>
                </a:solidFill>
                <a:latin typeface="Nunito Sans" pitchFamily="34" charset="0"/>
                <a:ea typeface="Nunito Sans" pitchFamily="34" charset="-122"/>
                <a:cs typeface="Nunito Sans" pitchFamily="34" charset="-120"/>
                <a:hlinkClick r:id="rId13">
                  <a:extLst>
                    <a:ext uri="{A12FA001-AC4F-418D-AE19-62706E023703}">
                      <ahyp:hlinkClr xmlns:ahyp="http://schemas.microsoft.com/office/drawing/2018/hyperlinkcolor" val="tx"/>
                    </a:ext>
                  </a:extLst>
                </a:hlinkClick>
              </a:rPr>
              <a:t>Stiftung Umweltenergierecht</a:t>
            </a:r>
            <a:r>
              <a:rPr lang="en-US" sz="1200" dirty="0">
                <a:solidFill>
                  <a:srgbClr val="3F4C5E"/>
                </a:solidFill>
                <a:latin typeface="Nunito Sans" pitchFamily="34" charset="0"/>
                <a:ea typeface="Nunito Sans" pitchFamily="34" charset="-122"/>
                <a:cs typeface="Nunito Sans" pitchFamily="34" charset="-120"/>
              </a:rPr>
              <a:t> (solar revenues, contracts for difference)</a:t>
            </a:r>
            <a:endParaRPr lang="en-US" sz="1200" dirty="0"/>
          </a:p>
          <a:p>
            <a:pPr marL="155194" indent="-155194" algn="l">
              <a:lnSpc>
                <a:spcPts val="2040"/>
              </a:lnSpc>
              <a:buSzPct val="100000"/>
              <a:buChar char="•"/>
            </a:pPr>
            <a:r>
              <a:rPr lang="en-US" sz="1200" u="sng" dirty="0">
                <a:solidFill>
                  <a:srgbClr val="3F4C5E"/>
                </a:solidFill>
                <a:latin typeface="Nunito Sans" pitchFamily="34" charset="0"/>
                <a:ea typeface="Nunito Sans" pitchFamily="34" charset="-122"/>
                <a:cs typeface="Nunito Sans" pitchFamily="34" charset="-120"/>
                <a:hlinkClick r:id="rId14">
                  <a:extLst>
                    <a:ext uri="{A12FA001-AC4F-418D-AE19-62706E023703}">
                      <ahyp:hlinkClr xmlns:ahyp="http://schemas.microsoft.com/office/drawing/2018/hyperlinkcolor" val="tx"/>
                    </a:ext>
                  </a:extLst>
                </a:hlinkClick>
              </a:rPr>
              <a:t>GTAI</a:t>
            </a:r>
            <a:r>
              <a:rPr lang="en-US" sz="1200" dirty="0">
                <a:solidFill>
                  <a:srgbClr val="3F4C5E"/>
                </a:solidFill>
                <a:latin typeface="Nunito Sans" pitchFamily="34" charset="0"/>
                <a:ea typeface="Nunito Sans" pitchFamily="34" charset="-122"/>
                <a:cs typeface="Nunito Sans" pitchFamily="34" charset="-120"/>
              </a:rPr>
              <a:t> (Switzerland–EU agreements, in German)</a:t>
            </a:r>
            <a:endParaRPr lang="en-US" sz="1200" dirty="0"/>
          </a:p>
        </p:txBody>
      </p:sp>
      <p:sp>
        <p:nvSpPr>
          <p:cNvPr id="5" name="Text 3"/>
          <p:cNvSpPr/>
          <p:nvPr/>
        </p:nvSpPr>
        <p:spPr>
          <a:xfrm>
            <a:off x="812800" y="4729212"/>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F4C5E"/>
                </a:solidFill>
                <a:latin typeface="Nunito Sans" pitchFamily="34" charset="0"/>
                <a:ea typeface="Nunito Sans" pitchFamily="34" charset="-122"/>
                <a:cs typeface="Nunito Sans" pitchFamily="34" charset="-120"/>
              </a:rPr>
              <a:t>Example values without a source: the power plant data in both group tasks and in the merit order slides.</a:t>
            </a:r>
            <a:endParaRPr lang="en-US" sz="1200" dirty="0"/>
          </a:p>
        </p:txBody>
      </p:sp>
      <p:sp>
        <p:nvSpPr>
          <p:cNvPr id="6" name="Text 4"/>
          <p:cNvSpPr/>
          <p:nvPr/>
        </p:nvSpPr>
        <p:spPr>
          <a:xfrm>
            <a:off x="10312400" y="6238280"/>
            <a:ext cx="1066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C6777"/>
                </a:solidFill>
                <a:latin typeface="Nunito Sans" pitchFamily="34" charset="0"/>
                <a:ea typeface="Nunito Sans" pitchFamily="34" charset="-122"/>
                <a:cs typeface="Nunito Sans" pitchFamily="34" charset="-120"/>
              </a:rPr>
              <a:t>21</a:t>
            </a:r>
            <a:endParaRPr lang="en-US" sz="1200" dirty="0"/>
          </a:p>
        </p:txBody>
      </p:sp>
    </p:spTree>
  </p:cSld>
  <p:clrMapOvr>
    <a:masterClrMapping/>
  </p:clrMapOvr>
</p:sld>
</file>

<file path=ppt/theme/theme1.xml><?xml version="1.0" encoding="utf-8"?>
<a:theme xmlns:a="http://schemas.openxmlformats.org/drawingml/2006/main" name="Workshop European Electricity Markets">
  <a:themeElements>
    <a:clrScheme name="Workshop European Electricity Markets">
      <a:dk1>
        <a:srgbClr val="10233F"/>
      </a:dk1>
      <a:lt1>
        <a:srgbClr val="F6F4EC"/>
      </a:lt1>
      <a:dk2>
        <a:srgbClr val="4A576A"/>
      </a:dk2>
      <a:lt2>
        <a:srgbClr val="DFDFDB"/>
      </a:lt2>
      <a:accent1>
        <a:srgbClr val="14707F"/>
      </a:accent1>
      <a:accent2>
        <a:srgbClr val="F2B632"/>
      </a:accent2>
      <a:accent3>
        <a:srgbClr val="A8480F"/>
      </a:accent3>
      <a:accent4>
        <a:srgbClr val="8A7FB5"/>
      </a:accent4>
      <a:accent5>
        <a:srgbClr val="D9682B"/>
      </a:accent5>
      <a:accent6>
        <a:srgbClr val="FBE7B0"/>
      </a:accent6>
      <a:hlink>
        <a:srgbClr val="0563C1"/>
      </a:hlink>
      <a:folHlink>
        <a:srgbClr val="954F72"/>
      </a:folHlink>
    </a:clrScheme>
    <a:fontScheme name="Workshop European Electricity Markets">
      <a:majorFont>
        <a:latin typeface="Domin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6361</Words>
  <Application>Microsoft Macintosh PowerPoint</Application>
  <PresentationFormat>Breitbild</PresentationFormat>
  <Paragraphs>438</Paragraphs>
  <Slides>21</Slides>
  <Notes>21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21</vt:i4>
      </vt:variant>
    </vt:vector>
  </HeadingPairs>
  <TitlesOfParts>
    <vt:vector size="25" baseType="lpstr">
      <vt:lpstr>Arial</vt:lpstr>
      <vt:lpstr>Domine</vt:lpstr>
      <vt:lpstr>Nunito Sans</vt:lpstr>
      <vt:lpstr>Workshop European Electricity Markets</vt:lpstr>
      <vt:lpstr>European electricity markets</vt:lpstr>
      <vt:lpstr>The agenda in 50 minutes</vt:lpstr>
      <vt:lpstr>For how many hours in 2025 did electricity in Germany cost less than €0?</vt:lpstr>
      <vt:lpstr>One market for 27 countries</vt:lpstr>
      <vt:lpstr>Four markets before delivery</vt:lpstr>
      <vt:lpstr>How the electricity price is set</vt:lpstr>
      <vt:lpstr>As a picture: the price staircase</vt:lpstr>
      <vt:lpstr>More wind, lower price</vt:lpstr>
      <vt:lpstr>Build your own merit order</vt:lpstr>
      <vt:lpstr>Who sets the price?</vt:lpstr>
      <vt:lpstr>Renewables in the EU power mix 2025</vt:lpstr>
      <vt:lpstr>Electricity for less than zero euros</vt:lpstr>
      <vt:lpstr>Benefits of the common market</vt:lpstr>
      <vt:lpstr>Where the market hits its limits</vt:lpstr>
      <vt:lpstr>What if all power were renewable?</vt:lpstr>
      <vt:lpstr>One Sunday, two prices</vt:lpstr>
      <vt:lpstr>Your roles</vt:lpstr>
      <vt:lpstr>Everyone follows the same price</vt:lpstr>
      <vt:lpstr>What you take away</vt:lpstr>
      <vt:lpstr>The key terms</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European Electricity Markets</dc:title>
  <dc:subject/>
  <dc:creator/>
  <cp:lastModifiedBy>ENGEL Yves</cp:lastModifiedBy>
  <cp:revision>1</cp:revision>
  <dcterms:created xsi:type="dcterms:W3CDTF">2026-10-05T12:19:26Z</dcterms:created>
  <dcterms:modified xsi:type="dcterms:W3CDTF">2026-10-05T12:21:18Z</dcterms:modified>
</cp:coreProperties>
</file>